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95" r:id="rId4"/>
    <p:sldId id="259" r:id="rId5"/>
    <p:sldId id="260" r:id="rId6"/>
    <p:sldId id="261" r:id="rId7"/>
    <p:sldId id="296" r:id="rId8"/>
    <p:sldId id="297" r:id="rId9"/>
    <p:sldId id="262" r:id="rId10"/>
    <p:sldId id="263" r:id="rId11"/>
    <p:sldId id="302" r:id="rId12"/>
    <p:sldId id="305" r:id="rId13"/>
    <p:sldId id="304" r:id="rId14"/>
    <p:sldId id="299" r:id="rId15"/>
    <p:sldId id="265" r:id="rId16"/>
    <p:sldId id="267" r:id="rId17"/>
    <p:sldId id="283" r:id="rId18"/>
    <p:sldId id="287" r:id="rId19"/>
    <p:sldId id="273" r:id="rId20"/>
    <p:sldId id="288" r:id="rId21"/>
    <p:sldId id="2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Inter" panose="020B0604020202020204" charset="0"/>
      <p:regular r:id="rId28"/>
      <p:bold r:id="rId29"/>
    </p:embeddedFont>
    <p:embeddedFont>
      <p:font typeface="Inter-Regular" panose="020B0604020202020204"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B8CE54-D7E4-4D6C-B30F-6A91B47CCFBE}">
  <a:tblStyle styleId="{E4B8CE54-D7E4-4D6C-B30F-6A91B47CCF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A51BF6-B60F-430B-B708-1F52C015F5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8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90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56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69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9451a3e4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9451a3e4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43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9451a3e4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c9451a3e4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39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9451a3e4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c9451a3e4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9ad39b82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d9ad39b82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79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55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93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1pPr>
            <a:lvl2pPr marL="914400" lvl="1"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2pPr>
            <a:lvl3pPr marL="1371600" lvl="2"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3pPr>
            <a:lvl4pPr marL="1828800" lvl="3"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4pPr>
            <a:lvl5pPr marL="2286000" lvl="4"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5pPr>
            <a:lvl6pPr marL="2743200" lvl="5"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6pPr>
            <a:lvl7pPr marL="3200400" lvl="6"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7pPr>
            <a:lvl8pPr marL="3657600" lvl="7"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8pPr>
            <a:lvl9pPr marL="4114800" lvl="8" indent="-412750" rtl="0">
              <a:lnSpc>
                <a:spcPct val="115000"/>
              </a:lnSpc>
              <a:spcBef>
                <a:spcPts val="0"/>
              </a:spcBef>
              <a:spcAft>
                <a:spcPts val="0"/>
              </a:spcAft>
              <a:buClr>
                <a:schemeClr val="lt1"/>
              </a:buClr>
              <a:buSzPts val="2900"/>
              <a:buFont typeface="Inter-Regular"/>
              <a:buChar char="■"/>
              <a:defRPr sz="2900">
                <a:solidFill>
                  <a:schemeClr val="lt1"/>
                </a:solidFill>
                <a:latin typeface="Inter-Regular"/>
                <a:ea typeface="Inter-Regular"/>
                <a:cs typeface="Inter-Regular"/>
                <a:sym typeface="Inter-Regular"/>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7"/>
          <p:cNvSpPr txBox="1">
            <a:spLocks noGrp="1"/>
          </p:cNvSpPr>
          <p:nvPr>
            <p:ph type="body" idx="1"/>
          </p:nvPr>
        </p:nvSpPr>
        <p:spPr>
          <a:xfrm>
            <a:off x="1037875"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460026"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882177" y="1353950"/>
            <a:ext cx="2191800" cy="30300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8"/>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Dark">
  <p:cSld name="BLANK_1">
    <p:bg>
      <p:bgPr>
        <a:gradFill>
          <a:gsLst>
            <a:gs pos="0">
              <a:schemeClr val="accent1"/>
            </a:gs>
            <a:gs pos="100000">
              <a:schemeClr val="accent2"/>
            </a:gs>
          </a:gsLst>
          <a:lin ang="8099331" scaled="0"/>
        </a:gradFill>
        <a:effectLst/>
      </p:bgPr>
    </p:bg>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1pPr>
            <a:lvl2pPr lvl="1"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2pPr>
            <a:lvl3pPr lvl="2"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3pPr>
            <a:lvl4pPr lvl="3"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4pPr>
            <a:lvl5pPr lvl="4"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5pPr>
            <a:lvl6pPr lvl="5"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6pPr>
            <a:lvl7pPr lvl="6"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7pPr>
            <a:lvl8pPr lvl="7"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8pPr>
            <a:lvl9pPr lvl="8" rtl="0">
              <a:lnSpc>
                <a:spcPct val="90000"/>
              </a:lnSpc>
              <a:spcBef>
                <a:spcPts val="0"/>
              </a:spcBef>
              <a:spcAft>
                <a:spcPts val="0"/>
              </a:spcAft>
              <a:buClr>
                <a:schemeClr val="accent1"/>
              </a:buClr>
              <a:buSzPts val="3200"/>
              <a:buFont typeface="Inter-Regular"/>
              <a:buNone/>
              <a:defRPr sz="3200">
                <a:solidFill>
                  <a:schemeClr val="accent1"/>
                </a:solidFill>
                <a:latin typeface="Inter-Regular"/>
                <a:ea typeface="Inter-Regular"/>
                <a:cs typeface="Inter-Regular"/>
                <a:sym typeface="Inter-Regular"/>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1pPr>
            <a:lvl2pPr marL="914400" lvl="1" indent="-381000" rtl="0">
              <a:lnSpc>
                <a:spcPct val="115000"/>
              </a:lnSpc>
              <a:spcBef>
                <a:spcPts val="0"/>
              </a:spcBef>
              <a:spcAft>
                <a:spcPts val="0"/>
              </a:spcAft>
              <a:buClr>
                <a:schemeClr val="accent1"/>
              </a:buClr>
              <a:buSzPts val="2400"/>
              <a:buFont typeface="Inter-Regular"/>
              <a:buChar char="○"/>
              <a:defRPr sz="2400">
                <a:solidFill>
                  <a:schemeClr val="dk1"/>
                </a:solidFill>
                <a:latin typeface="Inter-Regular"/>
                <a:ea typeface="Inter-Regular"/>
                <a:cs typeface="Inter-Regular"/>
                <a:sym typeface="Inter-Regular"/>
              </a:defRPr>
            </a:lvl2pPr>
            <a:lvl3pPr marL="1371600" lvl="2" indent="-381000" rtl="0">
              <a:lnSpc>
                <a:spcPct val="115000"/>
              </a:lnSpc>
              <a:spcBef>
                <a:spcPts val="0"/>
              </a:spcBef>
              <a:spcAft>
                <a:spcPts val="0"/>
              </a:spcAft>
              <a:buClr>
                <a:schemeClr val="lt2"/>
              </a:buClr>
              <a:buSzPts val="2400"/>
              <a:buFont typeface="Inter-Regular"/>
              <a:buChar char="■"/>
              <a:defRPr sz="2400">
                <a:solidFill>
                  <a:schemeClr val="dk1"/>
                </a:solidFill>
                <a:latin typeface="Inter-Regular"/>
                <a:ea typeface="Inter-Regular"/>
                <a:cs typeface="Inter-Regular"/>
                <a:sym typeface="Inter-Regular"/>
              </a:defRPr>
            </a:lvl3pPr>
            <a:lvl4pPr marL="1828800" lvl="3"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4pPr>
            <a:lvl5pPr marL="2286000" lvl="4"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5pPr>
            <a:lvl6pPr marL="2743200" lvl="5"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6pPr>
            <a:lvl7pPr marL="3200400" lvl="6"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7pPr>
            <a:lvl8pPr marL="3657600" lvl="7"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8pPr>
            <a:lvl9pPr marL="4114800" lvl="8" indent="-381000" rtl="0">
              <a:lnSpc>
                <a:spcPct val="115000"/>
              </a:lnSpc>
              <a:spcBef>
                <a:spcPts val="0"/>
              </a:spcBef>
              <a:spcAft>
                <a:spcPts val="0"/>
              </a:spcAft>
              <a:buClr>
                <a:schemeClr val="dk1"/>
              </a:buClr>
              <a:buSzPts val="2400"/>
              <a:buFont typeface="Inter-Regular"/>
              <a:buChar char="■"/>
              <a:defRPr sz="2400">
                <a:solidFill>
                  <a:schemeClr val="dk1"/>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Regular"/>
                <a:ea typeface="Inter-Regular"/>
                <a:cs typeface="Inter-Regular"/>
                <a:sym typeface="Inter-Regular"/>
              </a:defRPr>
            </a:lvl1pPr>
            <a:lvl2pPr lvl="1" algn="r" rtl="0">
              <a:buNone/>
              <a:defRPr sz="1300">
                <a:solidFill>
                  <a:schemeClr val="accent1"/>
                </a:solidFill>
                <a:latin typeface="Inter-Regular"/>
                <a:ea typeface="Inter-Regular"/>
                <a:cs typeface="Inter-Regular"/>
                <a:sym typeface="Inter-Regular"/>
              </a:defRPr>
            </a:lvl2pPr>
            <a:lvl3pPr lvl="2" algn="r" rtl="0">
              <a:buNone/>
              <a:defRPr sz="1300">
                <a:solidFill>
                  <a:schemeClr val="accent1"/>
                </a:solidFill>
                <a:latin typeface="Inter-Regular"/>
                <a:ea typeface="Inter-Regular"/>
                <a:cs typeface="Inter-Regular"/>
                <a:sym typeface="Inter-Regular"/>
              </a:defRPr>
            </a:lvl3pPr>
            <a:lvl4pPr lvl="3" algn="r" rtl="0">
              <a:buNone/>
              <a:defRPr sz="1300">
                <a:solidFill>
                  <a:schemeClr val="accent1"/>
                </a:solidFill>
                <a:latin typeface="Inter-Regular"/>
                <a:ea typeface="Inter-Regular"/>
                <a:cs typeface="Inter-Regular"/>
                <a:sym typeface="Inter-Regular"/>
              </a:defRPr>
            </a:lvl4pPr>
            <a:lvl5pPr lvl="4" algn="r" rtl="0">
              <a:buNone/>
              <a:defRPr sz="1300">
                <a:solidFill>
                  <a:schemeClr val="accent1"/>
                </a:solidFill>
                <a:latin typeface="Inter-Regular"/>
                <a:ea typeface="Inter-Regular"/>
                <a:cs typeface="Inter-Regular"/>
                <a:sym typeface="Inter-Regular"/>
              </a:defRPr>
            </a:lvl5pPr>
            <a:lvl6pPr lvl="5" algn="r" rtl="0">
              <a:buNone/>
              <a:defRPr sz="1300">
                <a:solidFill>
                  <a:schemeClr val="accent1"/>
                </a:solidFill>
                <a:latin typeface="Inter-Regular"/>
                <a:ea typeface="Inter-Regular"/>
                <a:cs typeface="Inter-Regular"/>
                <a:sym typeface="Inter-Regular"/>
              </a:defRPr>
            </a:lvl6pPr>
            <a:lvl7pPr lvl="6" algn="r" rtl="0">
              <a:buNone/>
              <a:defRPr sz="1300">
                <a:solidFill>
                  <a:schemeClr val="accent1"/>
                </a:solidFill>
                <a:latin typeface="Inter-Regular"/>
                <a:ea typeface="Inter-Regular"/>
                <a:cs typeface="Inter-Regular"/>
                <a:sym typeface="Inter-Regular"/>
              </a:defRPr>
            </a:lvl7pPr>
            <a:lvl8pPr lvl="7" algn="r" rtl="0">
              <a:buNone/>
              <a:defRPr sz="1300">
                <a:solidFill>
                  <a:schemeClr val="accent1"/>
                </a:solidFill>
                <a:latin typeface="Inter-Regular"/>
                <a:ea typeface="Inter-Regular"/>
                <a:cs typeface="Inter-Regular"/>
                <a:sym typeface="Inter-Regular"/>
              </a:defRPr>
            </a:lvl8pPr>
            <a:lvl9pPr lvl="8" algn="r" rtl="0">
              <a:buNone/>
              <a:defRPr sz="1300">
                <a:solidFill>
                  <a:schemeClr val="accent1"/>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dirty="0">
                <a:latin typeface="Roboto" panose="02000000000000000000" pitchFamily="2" charset="0"/>
                <a:ea typeface="Roboto" panose="02000000000000000000" pitchFamily="2" charset="0"/>
              </a:rPr>
              <a:t>REQUIREMENT AND ANALYSIS OF A FOOD WASTE MANAGEMENT SYSTEM</a:t>
            </a:r>
            <a:endParaRPr sz="4800" dirty="0">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7BF0A36C-F066-66F4-3A3D-D3EA52EAC51E}"/>
              </a:ext>
            </a:extLst>
          </p:cNvPr>
          <p:cNvSpPr txBox="1"/>
          <p:nvPr/>
        </p:nvSpPr>
        <p:spPr>
          <a:xfrm>
            <a:off x="6857999" y="4494312"/>
            <a:ext cx="2286001" cy="461665"/>
          </a:xfrm>
          <a:prstGeom prst="rect">
            <a:avLst/>
          </a:prstGeom>
          <a:noFill/>
        </p:spPr>
        <p:txBody>
          <a:bodyPr wrap="square">
            <a:spAutoFit/>
          </a:bodyPr>
          <a:lstStyle/>
          <a:p>
            <a:r>
              <a:rPr lang="en-US" sz="2400" dirty="0">
                <a:solidFill>
                  <a:schemeClr val="bg1"/>
                </a:solidFill>
                <a:latin typeface="Inter" panose="020B0604020202020204" charset="0"/>
                <a:ea typeface="Inter" panose="020B0604020202020204" charset="0"/>
              </a:rPr>
              <a:t>BY GROUP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body" idx="1"/>
          </p:nvPr>
        </p:nvSpPr>
        <p:spPr>
          <a:xfrm>
            <a:off x="1037824" y="1353950"/>
            <a:ext cx="6853845" cy="3155400"/>
          </a:xfrm>
          <a:prstGeom prst="rect">
            <a:avLst/>
          </a:prstGeom>
        </p:spPr>
        <p:txBody>
          <a:bodyPr spcFirstLastPara="1" wrap="square" lIns="0" tIns="0" rIns="0" bIns="0" anchor="t" anchorCtr="0">
            <a:noAutofit/>
          </a:bodyPr>
          <a:lstStyle/>
          <a:p>
            <a:pPr marL="342900" lvl="0" indent="-342900" algn="just" rtl="0">
              <a:spcBef>
                <a:spcPts val="600"/>
              </a:spcBef>
              <a:spcAft>
                <a:spcPts val="0"/>
              </a:spcAft>
              <a:buFont typeface="Wingdings" panose="05000000000000000000" pitchFamily="2" charset="2"/>
              <a:buChar char="v"/>
            </a:pPr>
            <a:r>
              <a:rPr lang="en-US" dirty="0"/>
              <a:t>Permit market sellers to register and upload their food stocks into the system at a cheaper price. </a:t>
            </a:r>
          </a:p>
          <a:p>
            <a:pPr marL="342900" lvl="0" indent="-342900" algn="just" rtl="0">
              <a:spcBef>
                <a:spcPts val="600"/>
              </a:spcBef>
              <a:spcAft>
                <a:spcPts val="0"/>
              </a:spcAft>
              <a:buFont typeface="Wingdings" panose="05000000000000000000" pitchFamily="2" charset="2"/>
              <a:buChar char="v"/>
            </a:pPr>
            <a:r>
              <a:rPr lang="en-US" dirty="0"/>
              <a:t>Permit restaurant owners to register their restaurants and display the different meals prepared in the system along with their prices. </a:t>
            </a:r>
          </a:p>
          <a:p>
            <a:pPr marL="342900" lvl="0" indent="-342900" algn="just" rtl="0">
              <a:spcBef>
                <a:spcPts val="600"/>
              </a:spcBef>
              <a:spcAft>
                <a:spcPts val="0"/>
              </a:spcAft>
              <a:buFont typeface="Wingdings" panose="05000000000000000000" pitchFamily="2" charset="2"/>
              <a:buChar char="v"/>
            </a:pPr>
            <a:r>
              <a:rPr lang="en-US" dirty="0"/>
              <a:t>Permit users to register, view the different food uploaded by restaurants and market sellers, and purchase food from the system at all times.</a:t>
            </a:r>
            <a:endParaRPr dirty="0"/>
          </a:p>
        </p:txBody>
      </p:sp>
      <p:sp>
        <p:nvSpPr>
          <p:cNvPr id="119" name="Google Shape;119;p19"/>
          <p:cNvSpPr txBox="1">
            <a:spLocks noGrp="1"/>
          </p:cNvSpPr>
          <p:nvPr>
            <p:ph type="title"/>
          </p:nvPr>
        </p:nvSpPr>
        <p:spPr>
          <a:xfrm>
            <a:off x="1037875" y="745435"/>
            <a:ext cx="7068300" cy="486865"/>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2"/>
            </a:pPr>
            <a:r>
              <a:rPr lang="en-US" dirty="0"/>
              <a:t>PRODUCT FUNCTIONS</a:t>
            </a:r>
          </a:p>
        </p:txBody>
      </p:sp>
      <p:sp>
        <p:nvSpPr>
          <p:cNvPr id="121" name="Google Shape;121;p1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B08384-E983-983D-185D-7974AE61B7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0" name="TextBox 9">
            <a:extLst>
              <a:ext uri="{FF2B5EF4-FFF2-40B4-BE49-F238E27FC236}">
                <a16:creationId xmlns:a16="http://schemas.microsoft.com/office/drawing/2014/main" id="{E766E66B-E47D-F8EB-F070-9AB9B7B6F4B1}"/>
              </a:ext>
            </a:extLst>
          </p:cNvPr>
          <p:cNvSpPr txBox="1"/>
          <p:nvPr/>
        </p:nvSpPr>
        <p:spPr>
          <a:xfrm>
            <a:off x="824948" y="424897"/>
            <a:ext cx="7156174" cy="1077218"/>
          </a:xfrm>
          <a:prstGeom prst="rect">
            <a:avLst/>
          </a:prstGeom>
          <a:noFill/>
        </p:spPr>
        <p:txBody>
          <a:bodyPr wrap="square">
            <a:spAutoFit/>
          </a:bodyPr>
          <a:lstStyle/>
          <a:p>
            <a:r>
              <a:rPr lang="en-US" sz="3200" dirty="0">
                <a:solidFill>
                  <a:schemeClr val="accent1"/>
                </a:solidFill>
                <a:latin typeface="Inter-Regular"/>
                <a:ea typeface="Inter-Regular"/>
                <a:sym typeface="Inter-Regular"/>
              </a:rPr>
              <a:t>III. SYSTEM FEATURES</a:t>
            </a:r>
            <a:br>
              <a:rPr lang="en-US" sz="3200" dirty="0"/>
            </a:br>
            <a:endParaRPr lang="en-US" sz="3200" dirty="0"/>
          </a:p>
        </p:txBody>
      </p:sp>
      <p:grpSp>
        <p:nvGrpSpPr>
          <p:cNvPr id="15" name="Google Shape;222;p28">
            <a:extLst>
              <a:ext uri="{FF2B5EF4-FFF2-40B4-BE49-F238E27FC236}">
                <a16:creationId xmlns:a16="http://schemas.microsoft.com/office/drawing/2014/main" id="{6673584E-1232-950A-51D0-5C5A0ADECE7C}"/>
              </a:ext>
            </a:extLst>
          </p:cNvPr>
          <p:cNvGrpSpPr/>
          <p:nvPr/>
        </p:nvGrpSpPr>
        <p:grpSpPr>
          <a:xfrm>
            <a:off x="323513" y="2291600"/>
            <a:ext cx="2952125" cy="1289700"/>
            <a:chOff x="323513" y="1986800"/>
            <a:chExt cx="2952125" cy="1289700"/>
          </a:xfrm>
        </p:grpSpPr>
        <p:sp>
          <p:nvSpPr>
            <p:cNvPr id="16" name="Google Shape;223;p28">
              <a:extLst>
                <a:ext uri="{FF2B5EF4-FFF2-40B4-BE49-F238E27FC236}">
                  <a16:creationId xmlns:a16="http://schemas.microsoft.com/office/drawing/2014/main" id="{5EF7822E-744D-DA58-4512-C70C29A8A7D5}"/>
                </a:ext>
              </a:extLst>
            </p:cNvPr>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algn="r"/>
              <a:r>
                <a:rPr lang="en-US" sz="1600" b="1" dirty="0">
                  <a:solidFill>
                    <a:schemeClr val="dk1"/>
                  </a:solidFill>
                  <a:latin typeface="Inter"/>
                  <a:ea typeface="Inter"/>
                  <a:cs typeface="Inter"/>
                  <a:sym typeface="Inter"/>
                </a:rPr>
                <a:t>Registration</a:t>
              </a:r>
            </a:p>
            <a:p>
              <a:pPr marL="0" lvl="0" indent="0" algn="r" rtl="0">
                <a:spcBef>
                  <a:spcPts val="0"/>
                </a:spcBef>
                <a:spcAft>
                  <a:spcPts val="0"/>
                </a:spcAft>
                <a:buNone/>
              </a:pPr>
              <a:endParaRPr lang="en-US" sz="800" b="1" dirty="0">
                <a:solidFill>
                  <a:schemeClr val="dk1"/>
                </a:solidFill>
                <a:latin typeface="Inter"/>
                <a:ea typeface="Inter"/>
                <a:cs typeface="Inter"/>
                <a:sym typeface="Inter"/>
              </a:endParaRPr>
            </a:p>
            <a:p>
              <a:pPr algn="r">
                <a:spcAft>
                  <a:spcPts val="1600"/>
                </a:spcAft>
              </a:pPr>
              <a:r>
                <a:rPr lang="en-US" sz="1100" dirty="0"/>
                <a:t>The system should allow market sellers, restaurant owners, charity organizations, and orphanages to register and create profiles</a:t>
              </a:r>
              <a:r>
                <a:rPr lang="en-US" sz="800" dirty="0"/>
                <a:t>.</a:t>
              </a:r>
              <a:endParaRPr lang="en-US" sz="600" b="1" dirty="0">
                <a:solidFill>
                  <a:schemeClr val="dk1"/>
                </a:solidFill>
                <a:latin typeface="Inter"/>
                <a:ea typeface="Inter"/>
                <a:cs typeface="Inter"/>
                <a:sym typeface="Inter"/>
              </a:endParaRPr>
            </a:p>
          </p:txBody>
        </p:sp>
        <p:cxnSp>
          <p:nvCxnSpPr>
            <p:cNvPr id="17" name="Google Shape;224;p28">
              <a:extLst>
                <a:ext uri="{FF2B5EF4-FFF2-40B4-BE49-F238E27FC236}">
                  <a16:creationId xmlns:a16="http://schemas.microsoft.com/office/drawing/2014/main" id="{AB104D93-C54D-B18A-FE5E-E82AE073B3B9}"/>
                </a:ext>
              </a:extLst>
            </p:cNvPr>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grpSp>
      <p:grpSp>
        <p:nvGrpSpPr>
          <p:cNvPr id="18" name="Google Shape;225;p28">
            <a:extLst>
              <a:ext uri="{FF2B5EF4-FFF2-40B4-BE49-F238E27FC236}">
                <a16:creationId xmlns:a16="http://schemas.microsoft.com/office/drawing/2014/main" id="{8F99B77F-3B23-8FA8-B5E1-CC54F6AEEA3E}"/>
              </a:ext>
            </a:extLst>
          </p:cNvPr>
          <p:cNvGrpSpPr/>
          <p:nvPr/>
        </p:nvGrpSpPr>
        <p:grpSpPr>
          <a:xfrm>
            <a:off x="5209838" y="1365150"/>
            <a:ext cx="3610650" cy="1289700"/>
            <a:chOff x="5209838" y="1060350"/>
            <a:chExt cx="3610650" cy="1289700"/>
          </a:xfrm>
        </p:grpSpPr>
        <p:sp>
          <p:nvSpPr>
            <p:cNvPr id="19" name="Google Shape;226;p28">
              <a:extLst>
                <a:ext uri="{FF2B5EF4-FFF2-40B4-BE49-F238E27FC236}">
                  <a16:creationId xmlns:a16="http://schemas.microsoft.com/office/drawing/2014/main" id="{B4F31D82-1112-CEF3-D1D4-EDB5749D6EE0}"/>
                </a:ext>
              </a:extLst>
            </p:cNvPr>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solidFill>
                    <a:schemeClr val="dk1"/>
                  </a:solidFill>
                  <a:latin typeface="Inter"/>
                  <a:ea typeface="Inter"/>
                  <a:sym typeface="Inter"/>
                </a:rPr>
                <a:t>User Access</a:t>
              </a:r>
            </a:p>
            <a:p>
              <a:pPr marL="0" lvl="0" indent="0" algn="l" rtl="0">
                <a:spcBef>
                  <a:spcPts val="0"/>
                </a:spcBef>
                <a:spcAft>
                  <a:spcPts val="0"/>
                </a:spcAft>
                <a:buNone/>
              </a:pPr>
              <a:endParaRPr lang="en-US" sz="800" b="1" dirty="0">
                <a:solidFill>
                  <a:schemeClr val="dk1"/>
                </a:solidFill>
                <a:latin typeface="Inter"/>
                <a:ea typeface="Inter"/>
                <a:cs typeface="Inter"/>
                <a:sym typeface="Inter"/>
              </a:endParaRPr>
            </a:p>
            <a:p>
              <a:pPr marL="0" lvl="0" indent="0" algn="l" rtl="0">
                <a:spcBef>
                  <a:spcPts val="0"/>
                </a:spcBef>
                <a:spcAft>
                  <a:spcPts val="1600"/>
                </a:spcAft>
                <a:buNone/>
              </a:pPr>
              <a:r>
                <a:rPr lang="en-US" sz="1100" dirty="0"/>
                <a:t>Users should be able to register and view the different food options uploaded by restaurants, market sellers, charity organizations, and orphanages.</a:t>
              </a:r>
              <a:endParaRPr sz="1100" b="1" dirty="0">
                <a:solidFill>
                  <a:schemeClr val="dk1"/>
                </a:solidFill>
                <a:latin typeface="Inter"/>
                <a:ea typeface="Inter"/>
                <a:cs typeface="Inter"/>
                <a:sym typeface="Inter"/>
              </a:endParaRPr>
            </a:p>
          </p:txBody>
        </p:sp>
        <p:cxnSp>
          <p:nvCxnSpPr>
            <p:cNvPr id="20" name="Google Shape;227;p28">
              <a:extLst>
                <a:ext uri="{FF2B5EF4-FFF2-40B4-BE49-F238E27FC236}">
                  <a16:creationId xmlns:a16="http://schemas.microsoft.com/office/drawing/2014/main" id="{07FDA87A-801A-71C0-FEDF-027BF43D6D30}"/>
                </a:ext>
              </a:extLst>
            </p:cNvPr>
            <p:cNvCxnSpPr/>
            <p:nvPr/>
          </p:nvCxnSpPr>
          <p:spPr>
            <a:xfrm>
              <a:off x="5209838" y="1705200"/>
              <a:ext cx="1286700" cy="0"/>
            </a:xfrm>
            <a:prstGeom prst="straightConnector1">
              <a:avLst/>
            </a:prstGeom>
            <a:noFill/>
            <a:ln w="9525" cap="flat" cmpd="sng">
              <a:solidFill>
                <a:schemeClr val="dk1"/>
              </a:solidFill>
              <a:prstDash val="solid"/>
              <a:round/>
              <a:headEnd type="none" w="sm" len="sm"/>
              <a:tailEnd type="oval" w="med" len="med"/>
            </a:ln>
          </p:spPr>
        </p:cxnSp>
      </p:grpSp>
      <p:grpSp>
        <p:nvGrpSpPr>
          <p:cNvPr id="21" name="Google Shape;228;p28">
            <a:extLst>
              <a:ext uri="{FF2B5EF4-FFF2-40B4-BE49-F238E27FC236}">
                <a16:creationId xmlns:a16="http://schemas.microsoft.com/office/drawing/2014/main" id="{04726E32-C8DB-7BF6-59F9-9B629BDE60F6}"/>
              </a:ext>
            </a:extLst>
          </p:cNvPr>
          <p:cNvGrpSpPr/>
          <p:nvPr/>
        </p:nvGrpSpPr>
        <p:grpSpPr>
          <a:xfrm>
            <a:off x="5209838" y="3325250"/>
            <a:ext cx="3610650" cy="1289700"/>
            <a:chOff x="5209838" y="3020450"/>
            <a:chExt cx="3610650" cy="1289700"/>
          </a:xfrm>
        </p:grpSpPr>
        <p:sp>
          <p:nvSpPr>
            <p:cNvPr id="22" name="Google Shape;229;p28">
              <a:extLst>
                <a:ext uri="{FF2B5EF4-FFF2-40B4-BE49-F238E27FC236}">
                  <a16:creationId xmlns:a16="http://schemas.microsoft.com/office/drawing/2014/main" id="{7C8CCDE4-DC43-2612-E6A8-85EBCA3527EF}"/>
                </a:ext>
              </a:extLst>
            </p:cNvPr>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r>
                <a:rPr lang="en-US" sz="1600" b="1" dirty="0">
                  <a:solidFill>
                    <a:schemeClr val="dk1"/>
                  </a:solidFill>
                  <a:latin typeface="Inter"/>
                  <a:ea typeface="Inter"/>
                  <a:sym typeface="Inter"/>
                </a:rPr>
                <a:t>Food stock upload</a:t>
              </a:r>
            </a:p>
            <a:p>
              <a:pPr marL="0" lvl="0" indent="0" algn="l" rtl="0">
                <a:spcBef>
                  <a:spcPts val="0"/>
                </a:spcBef>
                <a:spcAft>
                  <a:spcPts val="0"/>
                </a:spcAft>
                <a:buNone/>
              </a:pPr>
              <a:endParaRPr lang="en-US" sz="800" b="1" dirty="0">
                <a:solidFill>
                  <a:schemeClr val="dk1"/>
                </a:solidFill>
                <a:latin typeface="Inter"/>
                <a:ea typeface="Inter"/>
                <a:cs typeface="Inter"/>
                <a:sym typeface="Inter"/>
              </a:endParaRPr>
            </a:p>
            <a:p>
              <a:pPr marL="0" lvl="0" indent="0" algn="l" rtl="0">
                <a:spcBef>
                  <a:spcPts val="0"/>
                </a:spcBef>
                <a:spcAft>
                  <a:spcPts val="1600"/>
                </a:spcAft>
                <a:buNone/>
              </a:pPr>
              <a:r>
                <a:rPr lang="en-US" sz="1100" dirty="0"/>
                <a:t>Market sellers and restaurant owners should be able to upload their food stocks into the system at a cheaper price</a:t>
              </a:r>
              <a:endParaRPr lang="en-US" sz="1100" b="1" dirty="0">
                <a:solidFill>
                  <a:schemeClr val="dk1"/>
                </a:solidFill>
                <a:latin typeface="Inter"/>
                <a:ea typeface="Inter"/>
                <a:cs typeface="Inter"/>
                <a:sym typeface="Inter"/>
              </a:endParaRPr>
            </a:p>
          </p:txBody>
        </p:sp>
        <p:cxnSp>
          <p:nvCxnSpPr>
            <p:cNvPr id="23" name="Google Shape;230;p28">
              <a:extLst>
                <a:ext uri="{FF2B5EF4-FFF2-40B4-BE49-F238E27FC236}">
                  <a16:creationId xmlns:a16="http://schemas.microsoft.com/office/drawing/2014/main" id="{3F56F28B-F5CF-CBFC-69EC-D3128C8BCCF3}"/>
                </a:ext>
              </a:extLst>
            </p:cNvPr>
            <p:cNvCxnSpPr/>
            <p:nvPr/>
          </p:nvCxnSpPr>
          <p:spPr>
            <a:xfrm>
              <a:off x="5209838" y="3648300"/>
              <a:ext cx="1286700" cy="0"/>
            </a:xfrm>
            <a:prstGeom prst="straightConnector1">
              <a:avLst/>
            </a:prstGeom>
            <a:noFill/>
            <a:ln w="9525" cap="flat" cmpd="sng">
              <a:solidFill>
                <a:schemeClr val="accent2"/>
              </a:solidFill>
              <a:prstDash val="solid"/>
              <a:round/>
              <a:headEnd type="none" w="sm" len="sm"/>
              <a:tailEnd type="oval" w="med" len="med"/>
            </a:ln>
          </p:spPr>
        </p:cxnSp>
      </p:grpSp>
      <p:grpSp>
        <p:nvGrpSpPr>
          <p:cNvPr id="24" name="Google Shape;231;p28">
            <a:extLst>
              <a:ext uri="{FF2B5EF4-FFF2-40B4-BE49-F238E27FC236}">
                <a16:creationId xmlns:a16="http://schemas.microsoft.com/office/drawing/2014/main" id="{CA569BCB-8D3A-C168-026F-553EE99C0A5B}"/>
              </a:ext>
            </a:extLst>
          </p:cNvPr>
          <p:cNvGrpSpPr/>
          <p:nvPr/>
        </p:nvGrpSpPr>
        <p:grpSpPr>
          <a:xfrm>
            <a:off x="2662213" y="1033263"/>
            <a:ext cx="3814835" cy="3790597"/>
            <a:chOff x="2662213" y="676344"/>
            <a:chExt cx="3814835" cy="3790597"/>
          </a:xfrm>
        </p:grpSpPr>
        <p:sp>
          <p:nvSpPr>
            <p:cNvPr id="25" name="Google Shape;232;p28">
              <a:extLst>
                <a:ext uri="{FF2B5EF4-FFF2-40B4-BE49-F238E27FC236}">
                  <a16:creationId xmlns:a16="http://schemas.microsoft.com/office/drawing/2014/main" id="{CA59D6C3-6025-F61B-EE88-D85B70051E10}"/>
                </a:ext>
              </a:extLst>
            </p:cNvPr>
            <p:cNvSpPr/>
            <p:nvPr/>
          </p:nvSpPr>
          <p:spPr>
            <a:xfrm rot="3600185">
              <a:off x="3169983" y="1184511"/>
              <a:ext cx="2774659" cy="2774659"/>
            </a:xfrm>
            <a:prstGeom prst="blockArc">
              <a:avLst>
                <a:gd name="adj1" fmla="val 12622480"/>
                <a:gd name="adj2" fmla="val 19781569"/>
                <a:gd name="adj3" fmla="val 2077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3;p28">
              <a:extLst>
                <a:ext uri="{FF2B5EF4-FFF2-40B4-BE49-F238E27FC236}">
                  <a16:creationId xmlns:a16="http://schemas.microsoft.com/office/drawing/2014/main" id="{B3FDDCAD-A771-B9DC-0026-5E12A47B8142}"/>
                </a:ext>
              </a:extLst>
            </p:cNvPr>
            <p:cNvSpPr/>
            <p:nvPr/>
          </p:nvSpPr>
          <p:spPr>
            <a:xfrm rot="10800000">
              <a:off x="3183490" y="1163229"/>
              <a:ext cx="2774700" cy="2774700"/>
            </a:xfrm>
            <a:prstGeom prst="blockArc">
              <a:avLst>
                <a:gd name="adj1" fmla="val 12622480"/>
                <a:gd name="adj2" fmla="val 19662822"/>
                <a:gd name="adj3" fmla="val 2072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4;p28">
              <a:extLst>
                <a:ext uri="{FF2B5EF4-FFF2-40B4-BE49-F238E27FC236}">
                  <a16:creationId xmlns:a16="http://schemas.microsoft.com/office/drawing/2014/main" id="{EF42D7DC-25E4-2C95-E896-F5FB188CDFDE}"/>
                </a:ext>
              </a:extLst>
            </p:cNvPr>
            <p:cNvSpPr/>
            <p:nvPr/>
          </p:nvSpPr>
          <p:spPr>
            <a:xfrm rot="-3600185">
              <a:off x="3194618" y="118411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 name="Google Shape;235;p28">
              <a:extLst>
                <a:ext uri="{FF2B5EF4-FFF2-40B4-BE49-F238E27FC236}">
                  <a16:creationId xmlns:a16="http://schemas.microsoft.com/office/drawing/2014/main" id="{092F1C12-F0D4-4207-5466-9E8D0A63E489}"/>
                </a:ext>
              </a:extLst>
            </p:cNvPr>
            <p:cNvGrpSpPr/>
            <p:nvPr/>
          </p:nvGrpSpPr>
          <p:grpSpPr>
            <a:xfrm rot="-7200165">
              <a:off x="3337679" y="2826785"/>
              <a:ext cx="585011" cy="585536"/>
              <a:chOff x="1967628" y="812211"/>
              <a:chExt cx="588000" cy="588000"/>
            </a:xfrm>
          </p:grpSpPr>
          <p:sp>
            <p:nvSpPr>
              <p:cNvPr id="38" name="Google Shape;236;p28">
                <a:extLst>
                  <a:ext uri="{FF2B5EF4-FFF2-40B4-BE49-F238E27FC236}">
                    <a16:creationId xmlns:a16="http://schemas.microsoft.com/office/drawing/2014/main" id="{3FFE44FC-868B-003B-7535-AB0E16D635E4}"/>
                  </a:ext>
                </a:extLst>
              </p:cNvPr>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7;p28">
                <a:extLst>
                  <a:ext uri="{FF2B5EF4-FFF2-40B4-BE49-F238E27FC236}">
                    <a16:creationId xmlns:a16="http://schemas.microsoft.com/office/drawing/2014/main" id="{B762D37F-44A0-37A1-28D1-232794FB7261}"/>
                  </a:ext>
                </a:extLst>
              </p:cNvPr>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38;p28">
              <a:extLst>
                <a:ext uri="{FF2B5EF4-FFF2-40B4-BE49-F238E27FC236}">
                  <a16:creationId xmlns:a16="http://schemas.microsoft.com/office/drawing/2014/main" id="{5D4B935A-2C60-6197-9AA7-86DEFA5693E5}"/>
                </a:ext>
              </a:extLst>
            </p:cNvPr>
            <p:cNvGrpSpPr/>
            <p:nvPr/>
          </p:nvGrpSpPr>
          <p:grpSpPr>
            <a:xfrm>
              <a:off x="4264097" y="1180331"/>
              <a:ext cx="585001" cy="585530"/>
              <a:chOff x="1970048" y="811613"/>
              <a:chExt cx="588000" cy="588000"/>
            </a:xfrm>
          </p:grpSpPr>
          <p:sp>
            <p:nvSpPr>
              <p:cNvPr id="36" name="Google Shape;239;p28">
                <a:extLst>
                  <a:ext uri="{FF2B5EF4-FFF2-40B4-BE49-F238E27FC236}">
                    <a16:creationId xmlns:a16="http://schemas.microsoft.com/office/drawing/2014/main" id="{FA779D61-F60D-5A7F-3C30-12E4A18AD168}"/>
                  </a:ext>
                </a:extLst>
              </p:cNvPr>
              <p:cNvSpPr/>
              <p:nvPr/>
            </p:nvSpPr>
            <p:spPr>
              <a:xfrm rot="39023">
                <a:off x="1973329" y="814894"/>
                <a:ext cx="581437" cy="581437"/>
              </a:xfrm>
              <a:prstGeom prst="pie">
                <a:avLst>
                  <a:gd name="adj1" fmla="val 6190354"/>
                  <a:gd name="adj2" fmla="val 14996165"/>
                </a:avLst>
              </a:prstGeom>
              <a:solidFill>
                <a:schemeClr val="dk1"/>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p28">
                <a:extLst>
                  <a:ext uri="{FF2B5EF4-FFF2-40B4-BE49-F238E27FC236}">
                    <a16:creationId xmlns:a16="http://schemas.microsoft.com/office/drawing/2014/main" id="{98243C47-EDC5-2B9A-4744-DE80B8F7A8DB}"/>
                  </a:ext>
                </a:extLst>
              </p:cNvPr>
              <p:cNvSpPr/>
              <p:nvPr/>
            </p:nvSpPr>
            <p:spPr>
              <a:xfrm rot="10800000">
                <a:off x="1973295" y="814927"/>
                <a:ext cx="581400" cy="581400"/>
              </a:xfrm>
              <a:prstGeom prst="pie">
                <a:avLst>
                  <a:gd name="adj1" fmla="val 4028252"/>
                  <a:gd name="adj2" fmla="val 171836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41;p28">
              <a:extLst>
                <a:ext uri="{FF2B5EF4-FFF2-40B4-BE49-F238E27FC236}">
                  <a16:creationId xmlns:a16="http://schemas.microsoft.com/office/drawing/2014/main" id="{74114ECD-02DA-CED4-9D2B-99E58EC4242D}"/>
                </a:ext>
              </a:extLst>
            </p:cNvPr>
            <p:cNvGrpSpPr/>
            <p:nvPr/>
          </p:nvGrpSpPr>
          <p:grpSpPr>
            <a:xfrm rot="7200165">
              <a:off x="5229930" y="2804716"/>
              <a:ext cx="585011" cy="585536"/>
              <a:chOff x="1977085" y="811649"/>
              <a:chExt cx="588000" cy="588000"/>
            </a:xfrm>
          </p:grpSpPr>
          <p:sp>
            <p:nvSpPr>
              <p:cNvPr id="34" name="Google Shape;242;p28">
                <a:extLst>
                  <a:ext uri="{FF2B5EF4-FFF2-40B4-BE49-F238E27FC236}">
                    <a16:creationId xmlns:a16="http://schemas.microsoft.com/office/drawing/2014/main" id="{533F1930-2FF9-AA8F-BF28-119AEF417EC3}"/>
                  </a:ext>
                </a:extLst>
              </p:cNvPr>
              <p:cNvSpPr/>
              <p:nvPr/>
            </p:nvSpPr>
            <p:spPr>
              <a:xfrm rot="39023">
                <a:off x="1980366" y="814930"/>
                <a:ext cx="581437" cy="581437"/>
              </a:xfrm>
              <a:prstGeom prst="pie">
                <a:avLst>
                  <a:gd name="adj1" fmla="val 6190354"/>
                  <a:gd name="adj2" fmla="val 14996165"/>
                </a:avLst>
              </a:prstGeom>
              <a:solidFill>
                <a:schemeClr val="accent2"/>
              </a:solidFill>
              <a:ln>
                <a:noFill/>
              </a:ln>
              <a:effectLst>
                <a:outerShdw blurRad="142875" algn="bl" rotWithShape="0">
                  <a:schemeClr val="dk1">
                    <a:alpha val="4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28">
                <a:extLst>
                  <a:ext uri="{FF2B5EF4-FFF2-40B4-BE49-F238E27FC236}">
                    <a16:creationId xmlns:a16="http://schemas.microsoft.com/office/drawing/2014/main" id="{FFD48F93-8793-62DC-181E-33932DBAB627}"/>
                  </a:ext>
                </a:extLst>
              </p:cNvPr>
              <p:cNvSpPr/>
              <p:nvPr/>
            </p:nvSpPr>
            <p:spPr>
              <a:xfrm rot="10800000">
                <a:off x="1980332" y="814963"/>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44;p28">
              <a:extLst>
                <a:ext uri="{FF2B5EF4-FFF2-40B4-BE49-F238E27FC236}">
                  <a16:creationId xmlns:a16="http://schemas.microsoft.com/office/drawing/2014/main" id="{3F7C3906-DA53-6BF0-AA51-9F20DAC283C5}"/>
                </a:ext>
              </a:extLst>
            </p:cNvPr>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03 </a:t>
              </a:r>
              <a:endParaRPr sz="1600" b="1">
                <a:solidFill>
                  <a:schemeClr val="lt1"/>
                </a:solidFill>
                <a:latin typeface="Inter"/>
                <a:ea typeface="Inter"/>
                <a:cs typeface="Inter"/>
                <a:sym typeface="Inter"/>
              </a:endParaRPr>
            </a:p>
          </p:txBody>
        </p:sp>
        <p:sp>
          <p:nvSpPr>
            <p:cNvPr id="32" name="Google Shape;245;p28">
              <a:extLst>
                <a:ext uri="{FF2B5EF4-FFF2-40B4-BE49-F238E27FC236}">
                  <a16:creationId xmlns:a16="http://schemas.microsoft.com/office/drawing/2014/main" id="{8D006FB5-1AEE-7F7A-77B9-7256D9A44C64}"/>
                </a:ext>
              </a:extLst>
            </p:cNvPr>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01 </a:t>
              </a:r>
              <a:endParaRPr sz="1600" b="1">
                <a:solidFill>
                  <a:schemeClr val="lt1"/>
                </a:solidFill>
                <a:latin typeface="Inter"/>
                <a:ea typeface="Inter"/>
                <a:cs typeface="Inter"/>
                <a:sym typeface="Inter"/>
              </a:endParaRPr>
            </a:p>
          </p:txBody>
        </p:sp>
        <p:sp>
          <p:nvSpPr>
            <p:cNvPr id="33" name="Google Shape;246;p28">
              <a:extLst>
                <a:ext uri="{FF2B5EF4-FFF2-40B4-BE49-F238E27FC236}">
                  <a16:creationId xmlns:a16="http://schemas.microsoft.com/office/drawing/2014/main" id="{0A7D84B4-6E4D-7688-8B06-691990A11829}"/>
                </a:ext>
              </a:extLst>
            </p:cNvPr>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Inter"/>
                  <a:ea typeface="Inter"/>
                  <a:cs typeface="Inter"/>
                  <a:sym typeface="Inter"/>
                </a:rPr>
                <a:t>02 </a:t>
              </a:r>
              <a:endParaRPr sz="1600" b="1">
                <a:solidFill>
                  <a:schemeClr val="lt1"/>
                </a:solidFill>
                <a:latin typeface="Inter"/>
                <a:ea typeface="Inter"/>
                <a:cs typeface="Inter"/>
                <a:sym typeface="Inter"/>
              </a:endParaRPr>
            </a:p>
          </p:txBody>
        </p:sp>
      </p:grpSp>
    </p:spTree>
    <p:extLst>
      <p:ext uri="{BB962C8B-B14F-4D97-AF65-F5344CB8AC3E}">
        <p14:creationId xmlns:p14="http://schemas.microsoft.com/office/powerpoint/2010/main" val="97390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idx="4294967295"/>
          </p:nvPr>
        </p:nvSpPr>
        <p:spPr>
          <a:xfrm>
            <a:off x="1037850" y="1074539"/>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IV. EXTERNAL INTERFACE REQUIREMENTS</a:t>
            </a:r>
          </a:p>
        </p:txBody>
      </p:sp>
      <p:sp>
        <p:nvSpPr>
          <p:cNvPr id="221" name="Google Shape;221;p2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1617ACC7-2028-1475-5D7F-D6C3D2843A59}"/>
              </a:ext>
            </a:extLst>
          </p:cNvPr>
          <p:cNvSpPr txBox="1"/>
          <p:nvPr/>
        </p:nvSpPr>
        <p:spPr>
          <a:xfrm>
            <a:off x="1037850" y="1655693"/>
            <a:ext cx="5820150" cy="3046988"/>
          </a:xfrm>
          <a:prstGeom prst="rect">
            <a:avLst/>
          </a:prstGeom>
          <a:noFill/>
        </p:spPr>
        <p:txBody>
          <a:bodyPr wrap="square">
            <a:spAutoFit/>
          </a:bodyPr>
          <a:lstStyle/>
          <a:p>
            <a:pPr marL="342900" indent="-342900">
              <a:buClr>
                <a:schemeClr val="accent1"/>
              </a:buClr>
              <a:buFont typeface="Wingdings" panose="05000000000000000000" pitchFamily="2" charset="2"/>
              <a:buChar char="v"/>
            </a:pPr>
            <a:r>
              <a:rPr lang="en-US" sz="2400" b="1" dirty="0"/>
              <a:t>User Interfaces</a:t>
            </a:r>
          </a:p>
          <a:p>
            <a:endParaRPr lang="en-US" sz="2400" b="1" dirty="0"/>
          </a:p>
          <a:p>
            <a:pPr marL="285750" indent="-285750">
              <a:buClr>
                <a:schemeClr val="accent1"/>
              </a:buClr>
              <a:buFont typeface="Wingdings" panose="05000000000000000000" pitchFamily="2" charset="2"/>
              <a:buChar char="v"/>
            </a:pPr>
            <a:r>
              <a:rPr lang="en-US" sz="2400" b="1" dirty="0"/>
              <a:t>Hardware Interfaces</a:t>
            </a:r>
          </a:p>
          <a:p>
            <a:endParaRPr lang="en-US" sz="2400" b="1" dirty="0"/>
          </a:p>
          <a:p>
            <a:pPr marL="285750" indent="-285750">
              <a:buClr>
                <a:schemeClr val="accent1"/>
              </a:buClr>
              <a:buFont typeface="Wingdings" panose="05000000000000000000" pitchFamily="2" charset="2"/>
              <a:buChar char="v"/>
            </a:pPr>
            <a:r>
              <a:rPr lang="en-US" sz="2400" b="1" dirty="0"/>
              <a:t>Software Interfaces</a:t>
            </a:r>
          </a:p>
          <a:p>
            <a:endParaRPr lang="en-US" sz="2400" b="1" dirty="0"/>
          </a:p>
          <a:p>
            <a:pPr marL="285750" indent="-285750">
              <a:buClr>
                <a:schemeClr val="accent1"/>
              </a:buClr>
              <a:buFont typeface="Wingdings" panose="05000000000000000000" pitchFamily="2" charset="2"/>
              <a:buChar char="v"/>
            </a:pPr>
            <a:r>
              <a:rPr lang="en-US" sz="2400" b="1" dirty="0"/>
              <a:t>Communications Interfaces</a:t>
            </a:r>
            <a:br>
              <a:rPr lang="en-US" sz="2400" b="1" dirty="0"/>
            </a:br>
            <a:endParaRPr lang="en-US" sz="2400" b="1" dirty="0"/>
          </a:p>
        </p:txBody>
      </p:sp>
    </p:spTree>
    <p:extLst>
      <p:ext uri="{BB962C8B-B14F-4D97-AF65-F5344CB8AC3E}">
        <p14:creationId xmlns:p14="http://schemas.microsoft.com/office/powerpoint/2010/main" val="335812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037874" y="645109"/>
            <a:ext cx="6555621" cy="721601"/>
          </a:xfrm>
          <a:prstGeom prst="rect">
            <a:avLst/>
          </a:prstGeom>
        </p:spPr>
        <p:txBody>
          <a:bodyPr spcFirstLastPara="1" wrap="square" lIns="0" tIns="0" rIns="0" bIns="0" anchor="b" anchorCtr="0">
            <a:noAutofit/>
          </a:bodyPr>
          <a:lstStyle/>
          <a:p>
            <a:pPr lvl="0" algn="l" rtl="0">
              <a:spcBef>
                <a:spcPts val="0"/>
              </a:spcBef>
              <a:spcAft>
                <a:spcPts val="0"/>
              </a:spcAft>
              <a:buClr>
                <a:schemeClr val="bg1"/>
              </a:buClr>
            </a:pPr>
            <a:r>
              <a:rPr lang="en-US" dirty="0">
                <a:solidFill>
                  <a:schemeClr val="bg1"/>
                </a:solidFill>
              </a:rPr>
              <a:t>V. METHODS OF COLLECTING SOFTWARE REQUIREMENTS</a:t>
            </a:r>
          </a:p>
        </p:txBody>
      </p:sp>
      <p:sp>
        <p:nvSpPr>
          <p:cNvPr id="99" name="Google Shape;99;p18"/>
          <p:cNvSpPr txBox="1">
            <a:spLocks noGrp="1"/>
          </p:cNvSpPr>
          <p:nvPr>
            <p:ph type="subTitle" idx="4294967295"/>
          </p:nvPr>
        </p:nvSpPr>
        <p:spPr>
          <a:xfrm>
            <a:off x="1037874" y="1598573"/>
            <a:ext cx="6555621" cy="1366200"/>
          </a:xfrm>
          <a:prstGeom prst="rect">
            <a:avLst/>
          </a:prstGeom>
        </p:spPr>
        <p:txBody>
          <a:bodyPr spcFirstLastPara="1" wrap="square" lIns="0" tIns="0" rIns="0" bIns="0" anchor="t" anchorCtr="0">
            <a:noAutofit/>
          </a:bodyPr>
          <a:lstStyle/>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Brainstorming</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Document Analysis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Workshops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Use Cases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User Stories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Surveys</a:t>
            </a:r>
          </a:p>
          <a:p>
            <a:pPr marL="342900" lvl="0" indent="-342900" algn="just" rtl="0">
              <a:spcBef>
                <a:spcPts val="600"/>
              </a:spcBef>
              <a:spcAft>
                <a:spcPts val="0"/>
              </a:spcAft>
              <a:buClr>
                <a:schemeClr val="bg1"/>
              </a:buClr>
              <a:buFont typeface="Wingdings" panose="05000000000000000000" pitchFamily="2" charset="2"/>
              <a:buChar char="v"/>
            </a:pPr>
            <a:r>
              <a:rPr lang="en-US" dirty="0">
                <a:solidFill>
                  <a:schemeClr val="bg1"/>
                </a:solidFill>
              </a:rPr>
              <a:t>Interviews</a:t>
            </a:r>
            <a:endParaRPr dirty="0">
              <a:solidFill>
                <a:schemeClr val="bg1"/>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extLst>
      <p:ext uri="{BB962C8B-B14F-4D97-AF65-F5344CB8AC3E}">
        <p14:creationId xmlns:p14="http://schemas.microsoft.com/office/powerpoint/2010/main" val="316214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037825" y="2774327"/>
            <a:ext cx="7068300" cy="610500"/>
          </a:xfrm>
          <a:prstGeom prst="rect">
            <a:avLst/>
          </a:prstGeom>
        </p:spPr>
        <p:txBody>
          <a:bodyPr spcFirstLastPara="1" wrap="square" lIns="0" tIns="0" rIns="0" bIns="0" anchor="b" anchorCtr="0">
            <a:noAutofit/>
          </a:bodyPr>
          <a:lstStyle/>
          <a:p>
            <a:r>
              <a:rPr lang="en-US" dirty="0"/>
              <a:t>II. REQUIREMENT ANALYSIS</a:t>
            </a:r>
            <a:br>
              <a:rPr lang="en-US" dirty="0"/>
            </a:br>
            <a:endParaRPr lang="en-US" dirty="0"/>
          </a:p>
        </p:txBody>
      </p:sp>
      <p:sp>
        <p:nvSpPr>
          <p:cNvPr id="80" name="Google Shape;80;p15"/>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the second set of slides</a:t>
            </a:r>
            <a:endParaRPr dirty="0"/>
          </a:p>
        </p:txBody>
      </p:sp>
    </p:spTree>
    <p:extLst>
      <p:ext uri="{BB962C8B-B14F-4D97-AF65-F5344CB8AC3E}">
        <p14:creationId xmlns:p14="http://schemas.microsoft.com/office/powerpoint/2010/main" val="93420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962475" y="249217"/>
            <a:ext cx="5050699" cy="520290"/>
          </a:xfrm>
          <a:prstGeom prst="rect">
            <a:avLst/>
          </a:prstGeom>
        </p:spPr>
        <p:txBody>
          <a:bodyPr spcFirstLastPara="1" wrap="square" lIns="0" tIns="0" rIns="0" bIns="0" anchor="t" anchorCtr="0">
            <a:noAutofit/>
          </a:bodyPr>
          <a:lstStyle/>
          <a:p>
            <a:pPr lvl="0" algn="l" rtl="0">
              <a:spcBef>
                <a:spcPts val="0"/>
              </a:spcBef>
              <a:spcAft>
                <a:spcPts val="0"/>
              </a:spcAft>
            </a:pPr>
            <a:r>
              <a:rPr lang="en-US" b="1" dirty="0"/>
              <a:t>I. REQUIREMENT TYPES</a:t>
            </a:r>
          </a:p>
        </p:txBody>
      </p:sp>
      <p:sp>
        <p:nvSpPr>
          <p:cNvPr id="138" name="Google Shape;138;p2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15</a:t>
            </a:fld>
            <a:endParaRPr>
              <a:solidFill>
                <a:schemeClr val="lt1"/>
              </a:solidFill>
            </a:endParaRPr>
          </a:p>
        </p:txBody>
      </p:sp>
      <p:sp>
        <p:nvSpPr>
          <p:cNvPr id="2" name="Google Shape;434;p41">
            <a:extLst>
              <a:ext uri="{FF2B5EF4-FFF2-40B4-BE49-F238E27FC236}">
                <a16:creationId xmlns:a16="http://schemas.microsoft.com/office/drawing/2014/main" id="{BCE0340C-7519-3DDA-1789-69CBB232B69A}"/>
              </a:ext>
            </a:extLst>
          </p:cNvPr>
          <p:cNvSpPr txBox="1">
            <a:spLocks/>
          </p:cNvSpPr>
          <p:nvPr/>
        </p:nvSpPr>
        <p:spPr>
          <a:xfrm>
            <a:off x="962475" y="1070368"/>
            <a:ext cx="7068300" cy="3963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r>
              <a:rPr lang="en-US" dirty="0"/>
              <a:t>NFUS Analysis</a:t>
            </a:r>
          </a:p>
        </p:txBody>
      </p:sp>
      <p:sp>
        <p:nvSpPr>
          <p:cNvPr id="3" name="Google Shape;435;p41">
            <a:extLst>
              <a:ext uri="{FF2B5EF4-FFF2-40B4-BE49-F238E27FC236}">
                <a16:creationId xmlns:a16="http://schemas.microsoft.com/office/drawing/2014/main" id="{281C7A3E-800D-7836-40A7-063F0D6A72B5}"/>
              </a:ext>
            </a:extLst>
          </p:cNvPr>
          <p:cNvSpPr txBox="1">
            <a:spLocks/>
          </p:cNvSpPr>
          <p:nvPr/>
        </p:nvSpPr>
        <p:spPr>
          <a:xfrm>
            <a:off x="8328184" y="45974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9pPr>
          </a:lstStyle>
          <a:p>
            <a:fld id="{00000000-1234-1234-1234-123412341234}" type="slidenum">
              <a:rPr lang="en" smtClean="0"/>
              <a:pPr/>
              <a:t>15</a:t>
            </a:fld>
            <a:endParaRPr lang="en"/>
          </a:p>
        </p:txBody>
      </p:sp>
      <p:sp>
        <p:nvSpPr>
          <p:cNvPr id="4" name="Google Shape;436;p41">
            <a:extLst>
              <a:ext uri="{FF2B5EF4-FFF2-40B4-BE49-F238E27FC236}">
                <a16:creationId xmlns:a16="http://schemas.microsoft.com/office/drawing/2014/main" id="{3153B43F-F1B2-7468-1EC4-68D3C5EFE5AF}"/>
              </a:ext>
            </a:extLst>
          </p:cNvPr>
          <p:cNvSpPr/>
          <p:nvPr/>
        </p:nvSpPr>
        <p:spPr>
          <a:xfrm>
            <a:off x="962475" y="1847857"/>
            <a:ext cx="3544200" cy="1335300"/>
          </a:xfrm>
          <a:prstGeom prst="rect">
            <a:avLst/>
          </a:prstGeom>
          <a:solidFill>
            <a:srgbClr val="0072D1">
              <a:alpha val="15639"/>
            </a:srgbClr>
          </a:solidFill>
          <a:ln>
            <a:noFill/>
          </a:ln>
        </p:spPr>
        <p:txBody>
          <a:bodyPr spcFirstLastPara="1" wrap="square" lIns="91425" tIns="91425" rIns="1371600" bIns="91425" anchor="t" anchorCtr="0">
            <a:noAutofit/>
          </a:bodyPr>
          <a:lstStyle/>
          <a:p>
            <a:pPr>
              <a:buClr>
                <a:schemeClr val="dk1"/>
              </a:buClr>
              <a:buSzPts val="1100"/>
            </a:pPr>
            <a:r>
              <a:rPr lang="en-US" b="1" dirty="0">
                <a:solidFill>
                  <a:schemeClr val="dk1"/>
                </a:solidFill>
                <a:latin typeface="Inter"/>
                <a:ea typeface="Inter"/>
              </a:rPr>
              <a:t>Non-functional</a:t>
            </a:r>
            <a:endParaRPr b="1" dirty="0">
              <a:solidFill>
                <a:schemeClr val="dk1"/>
              </a:solidFill>
              <a:latin typeface="Inter"/>
              <a:ea typeface="Inter"/>
              <a:sym typeface="Inter"/>
            </a:endParaRPr>
          </a:p>
          <a:p>
            <a:pPr marL="0" lvl="0" indent="0" algn="l" rtl="0">
              <a:spcBef>
                <a:spcPts val="600"/>
              </a:spcBef>
              <a:spcAft>
                <a:spcPts val="600"/>
              </a:spcAft>
              <a:buNone/>
            </a:pPr>
            <a:r>
              <a:rPr lang="en-US" dirty="0"/>
              <a:t>These specify what is expected from the product by the user.</a:t>
            </a:r>
            <a:endParaRPr dirty="0">
              <a:solidFill>
                <a:schemeClr val="dk1"/>
              </a:solidFill>
              <a:latin typeface="Inter"/>
              <a:ea typeface="Inter"/>
              <a:cs typeface="Inter"/>
              <a:sym typeface="Inter"/>
            </a:endParaRPr>
          </a:p>
        </p:txBody>
      </p:sp>
      <p:sp>
        <p:nvSpPr>
          <p:cNvPr id="5" name="Google Shape;437;p41">
            <a:extLst>
              <a:ext uri="{FF2B5EF4-FFF2-40B4-BE49-F238E27FC236}">
                <a16:creationId xmlns:a16="http://schemas.microsoft.com/office/drawing/2014/main" id="{C400DEA5-3420-E979-2DB8-6F78D9BCE5A5}"/>
              </a:ext>
            </a:extLst>
          </p:cNvPr>
          <p:cNvSpPr/>
          <p:nvPr/>
        </p:nvSpPr>
        <p:spPr>
          <a:xfrm>
            <a:off x="4653383" y="1847857"/>
            <a:ext cx="3544200" cy="1335300"/>
          </a:xfrm>
          <a:prstGeom prst="rect">
            <a:avLst/>
          </a:prstGeom>
          <a:solidFill>
            <a:srgbClr val="0072D1">
              <a:alpha val="15639"/>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US" b="1" dirty="0">
                <a:latin typeface="Inter" panose="020B0604020202020204" charset="0"/>
                <a:ea typeface="Inter" panose="020B0604020202020204" charset="0"/>
              </a:rPr>
              <a:t>Functional</a:t>
            </a:r>
            <a:endParaRPr b="1" dirty="0">
              <a:solidFill>
                <a:schemeClr val="dk1"/>
              </a:solidFill>
              <a:latin typeface="Inter" panose="020B0604020202020204" charset="0"/>
              <a:ea typeface="Inter" panose="020B0604020202020204" charset="0"/>
              <a:cs typeface="Inter"/>
              <a:sym typeface="Inter"/>
            </a:endParaRPr>
          </a:p>
          <a:p>
            <a:pPr marL="0" lvl="0" indent="0" algn="r" rtl="0">
              <a:spcBef>
                <a:spcPts val="600"/>
              </a:spcBef>
              <a:spcAft>
                <a:spcPts val="600"/>
              </a:spcAft>
              <a:buNone/>
            </a:pPr>
            <a:r>
              <a:rPr lang="en-US" dirty="0">
                <a:solidFill>
                  <a:schemeClr val="dk1"/>
                </a:solidFill>
                <a:latin typeface="Inter" panose="020B0604020202020204" charset="0"/>
                <a:ea typeface="Inter" panose="020B0604020202020204" charset="0"/>
                <a:cs typeface="Inter"/>
                <a:sym typeface="Inter"/>
              </a:rPr>
              <a:t>These specify what is expected from the product by the user.</a:t>
            </a:r>
            <a:endParaRPr dirty="0">
              <a:solidFill>
                <a:schemeClr val="dk1"/>
              </a:solidFill>
              <a:latin typeface="Inter" panose="020B0604020202020204" charset="0"/>
              <a:ea typeface="Inter" panose="020B0604020202020204" charset="0"/>
              <a:cs typeface="Inter"/>
              <a:sym typeface="Inter"/>
            </a:endParaRPr>
          </a:p>
        </p:txBody>
      </p:sp>
      <p:sp>
        <p:nvSpPr>
          <p:cNvPr id="6" name="Google Shape;438;p41">
            <a:extLst>
              <a:ext uri="{FF2B5EF4-FFF2-40B4-BE49-F238E27FC236}">
                <a16:creationId xmlns:a16="http://schemas.microsoft.com/office/drawing/2014/main" id="{14558191-C27D-6F5F-F2E8-55701ECDF05D}"/>
              </a:ext>
            </a:extLst>
          </p:cNvPr>
          <p:cNvSpPr/>
          <p:nvPr/>
        </p:nvSpPr>
        <p:spPr>
          <a:xfrm>
            <a:off x="962475" y="3329597"/>
            <a:ext cx="3544200" cy="1335300"/>
          </a:xfrm>
          <a:prstGeom prst="rect">
            <a:avLst/>
          </a:prstGeom>
          <a:solidFill>
            <a:srgbClr val="0072D1">
              <a:alpha val="15639"/>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Inter"/>
              <a:ea typeface="Inter"/>
              <a:cs typeface="Inter"/>
              <a:sym typeface="Inter"/>
            </a:endParaRPr>
          </a:p>
          <a:p>
            <a:pPr marL="0" lvl="0" indent="0" algn="l" rtl="0">
              <a:spcBef>
                <a:spcPts val="600"/>
              </a:spcBef>
              <a:spcAft>
                <a:spcPts val="0"/>
              </a:spcAft>
              <a:buClr>
                <a:schemeClr val="dk1"/>
              </a:buClr>
              <a:buSzPts val="1100"/>
              <a:buFont typeface="Arial"/>
              <a:buNone/>
            </a:pPr>
            <a:r>
              <a:rPr lang="en-US" dirty="0">
                <a:solidFill>
                  <a:schemeClr val="dk1"/>
                </a:solidFill>
                <a:latin typeface="Inter"/>
                <a:ea typeface="Inter"/>
                <a:cs typeface="Inter"/>
                <a:sym typeface="Inter"/>
              </a:rPr>
              <a:t> These are specified by the users of the product from their perspective.</a:t>
            </a:r>
            <a:endParaRPr dirty="0">
              <a:solidFill>
                <a:schemeClr val="dk1"/>
              </a:solidFill>
              <a:latin typeface="Inter"/>
              <a:ea typeface="Inter"/>
              <a:cs typeface="Inter"/>
              <a:sym typeface="Inter"/>
            </a:endParaRPr>
          </a:p>
          <a:p>
            <a:pPr marL="0" lvl="0" indent="0" algn="l" rtl="0">
              <a:spcBef>
                <a:spcPts val="600"/>
              </a:spcBef>
              <a:spcAft>
                <a:spcPts val="600"/>
              </a:spcAft>
              <a:buClr>
                <a:schemeClr val="dk1"/>
              </a:buClr>
              <a:buSzPts val="1100"/>
              <a:buFont typeface="Arial"/>
              <a:buNone/>
            </a:pPr>
            <a:r>
              <a:rPr lang="en-US" b="1" dirty="0">
                <a:solidFill>
                  <a:schemeClr val="dk1"/>
                </a:solidFill>
                <a:latin typeface="Inter"/>
                <a:ea typeface="Inter"/>
                <a:cs typeface="Inter"/>
                <a:sym typeface="Inter"/>
              </a:rPr>
              <a:t>User</a:t>
            </a:r>
            <a:endParaRPr b="1" dirty="0">
              <a:solidFill>
                <a:schemeClr val="dk1"/>
              </a:solidFill>
              <a:latin typeface="Inter"/>
              <a:ea typeface="Inter"/>
              <a:cs typeface="Inter"/>
              <a:sym typeface="Inter"/>
            </a:endParaRPr>
          </a:p>
        </p:txBody>
      </p:sp>
      <p:sp>
        <p:nvSpPr>
          <p:cNvPr id="7" name="Google Shape;439;p41">
            <a:extLst>
              <a:ext uri="{FF2B5EF4-FFF2-40B4-BE49-F238E27FC236}">
                <a16:creationId xmlns:a16="http://schemas.microsoft.com/office/drawing/2014/main" id="{134B44EA-391D-A40D-5C3E-D9A243ECCA8B}"/>
              </a:ext>
            </a:extLst>
          </p:cNvPr>
          <p:cNvSpPr/>
          <p:nvPr/>
        </p:nvSpPr>
        <p:spPr>
          <a:xfrm>
            <a:off x="4653383" y="3329597"/>
            <a:ext cx="3544200" cy="1335300"/>
          </a:xfrm>
          <a:prstGeom prst="rect">
            <a:avLst/>
          </a:prstGeom>
          <a:solidFill>
            <a:srgbClr val="0072D1">
              <a:alpha val="15639"/>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These identify and clarify the why, what and how of a business’s </a:t>
            </a:r>
          </a:p>
          <a:p>
            <a:pPr marL="0" lvl="0" indent="0" algn="r" rtl="0">
              <a:spcBef>
                <a:spcPts val="0"/>
              </a:spcBef>
              <a:spcAft>
                <a:spcPts val="0"/>
              </a:spcAft>
              <a:buClr>
                <a:schemeClr val="dk1"/>
              </a:buClr>
              <a:buSzPts val="1100"/>
              <a:buFont typeface="Arial"/>
              <a:buNone/>
            </a:pPr>
            <a:r>
              <a:rPr lang="en-US" dirty="0">
                <a:solidFill>
                  <a:schemeClr val="dk1"/>
                </a:solidFill>
                <a:latin typeface="Inter"/>
                <a:ea typeface="Inter"/>
                <a:cs typeface="Inter"/>
                <a:sym typeface="Inter"/>
              </a:rPr>
              <a:t>application.</a:t>
            </a:r>
            <a:endParaRPr dirty="0">
              <a:solidFill>
                <a:schemeClr val="dk1"/>
              </a:solidFill>
              <a:latin typeface="Inter"/>
              <a:ea typeface="Inter"/>
              <a:cs typeface="Inter"/>
              <a:sym typeface="Inter"/>
            </a:endParaRPr>
          </a:p>
          <a:p>
            <a:pPr marL="0" lvl="0" indent="0" algn="r" rtl="0">
              <a:spcBef>
                <a:spcPts val="600"/>
              </a:spcBef>
              <a:spcAft>
                <a:spcPts val="600"/>
              </a:spcAft>
              <a:buNone/>
            </a:pPr>
            <a:r>
              <a:rPr lang="en-US" b="1" dirty="0">
                <a:solidFill>
                  <a:schemeClr val="dk1"/>
                </a:solidFill>
                <a:latin typeface="Inter"/>
                <a:ea typeface="Inter"/>
                <a:cs typeface="Inter"/>
                <a:sym typeface="Inter"/>
              </a:rPr>
              <a:t>Software</a:t>
            </a:r>
            <a:endParaRPr b="1" dirty="0">
              <a:solidFill>
                <a:schemeClr val="dk1"/>
              </a:solidFill>
              <a:latin typeface="Inter"/>
              <a:ea typeface="Inter"/>
              <a:cs typeface="Inter"/>
              <a:sym typeface="Inter"/>
            </a:endParaRPr>
          </a:p>
        </p:txBody>
      </p:sp>
      <p:sp>
        <p:nvSpPr>
          <p:cNvPr id="8" name="Google Shape;440;p41">
            <a:extLst>
              <a:ext uri="{FF2B5EF4-FFF2-40B4-BE49-F238E27FC236}">
                <a16:creationId xmlns:a16="http://schemas.microsoft.com/office/drawing/2014/main" id="{A9ACAD89-155C-1FA0-F515-6BA4DC2148A6}"/>
              </a:ext>
            </a:extLst>
          </p:cNvPr>
          <p:cNvSpPr/>
          <p:nvPr/>
        </p:nvSpPr>
        <p:spPr>
          <a:xfrm>
            <a:off x="3489352" y="2163829"/>
            <a:ext cx="2036700" cy="20367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1;p41">
            <a:extLst>
              <a:ext uri="{FF2B5EF4-FFF2-40B4-BE49-F238E27FC236}">
                <a16:creationId xmlns:a16="http://schemas.microsoft.com/office/drawing/2014/main" id="{8DAD827D-EED4-E51E-F6D9-A795B0170E91}"/>
              </a:ext>
            </a:extLst>
          </p:cNvPr>
          <p:cNvSpPr/>
          <p:nvPr/>
        </p:nvSpPr>
        <p:spPr>
          <a:xfrm rot="5400000">
            <a:off x="3636166" y="2163829"/>
            <a:ext cx="2036700" cy="20367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2;p41">
            <a:extLst>
              <a:ext uri="{FF2B5EF4-FFF2-40B4-BE49-F238E27FC236}">
                <a16:creationId xmlns:a16="http://schemas.microsoft.com/office/drawing/2014/main" id="{7273132C-00D0-A66B-BA1C-A421693EE02A}"/>
              </a:ext>
            </a:extLst>
          </p:cNvPr>
          <p:cNvSpPr/>
          <p:nvPr/>
        </p:nvSpPr>
        <p:spPr>
          <a:xfrm rot="10800000">
            <a:off x="3636166" y="2311794"/>
            <a:ext cx="2036700" cy="20367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3;p41">
            <a:extLst>
              <a:ext uri="{FF2B5EF4-FFF2-40B4-BE49-F238E27FC236}">
                <a16:creationId xmlns:a16="http://schemas.microsoft.com/office/drawing/2014/main" id="{CABA8BA8-7785-B1D0-8101-D200AD8C685B}"/>
              </a:ext>
            </a:extLst>
          </p:cNvPr>
          <p:cNvSpPr/>
          <p:nvPr/>
        </p:nvSpPr>
        <p:spPr>
          <a:xfrm rot="-5400000">
            <a:off x="3489352" y="2311794"/>
            <a:ext cx="2036700" cy="20367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44;p41">
            <a:extLst>
              <a:ext uri="{FF2B5EF4-FFF2-40B4-BE49-F238E27FC236}">
                <a16:creationId xmlns:a16="http://schemas.microsoft.com/office/drawing/2014/main" id="{C939CC5C-ACBA-608F-168E-156295B2274C}"/>
              </a:ext>
            </a:extLst>
          </p:cNvPr>
          <p:cNvSpPr/>
          <p:nvPr/>
        </p:nvSpPr>
        <p:spPr>
          <a:xfrm>
            <a:off x="3958246" y="2588666"/>
            <a:ext cx="299236" cy="388739"/>
          </a:xfrm>
          <a:prstGeom prst="rect">
            <a:avLst/>
          </a:prstGeom>
        </p:spPr>
        <p:txBody>
          <a:bodyPr>
            <a:prstTxWarp prst="textPlain">
              <a:avLst/>
            </a:prstTxWarp>
          </a:bodyPr>
          <a:lstStyle/>
          <a:p>
            <a:pPr lvl="0" algn="ctr"/>
            <a:r>
              <a:rPr lang="en-US" b="1" i="0" dirty="0">
                <a:ln>
                  <a:noFill/>
                </a:ln>
                <a:solidFill>
                  <a:schemeClr val="lt1"/>
                </a:solidFill>
                <a:latin typeface="Inter"/>
              </a:rPr>
              <a:t>N</a:t>
            </a:r>
            <a:endParaRPr b="1" i="0" dirty="0">
              <a:ln>
                <a:noFill/>
              </a:ln>
              <a:solidFill>
                <a:schemeClr val="lt1"/>
              </a:solidFill>
              <a:latin typeface="Inter"/>
            </a:endParaRPr>
          </a:p>
        </p:txBody>
      </p:sp>
      <p:sp>
        <p:nvSpPr>
          <p:cNvPr id="13" name="Google Shape;445;p41">
            <a:extLst>
              <a:ext uri="{FF2B5EF4-FFF2-40B4-BE49-F238E27FC236}">
                <a16:creationId xmlns:a16="http://schemas.microsoft.com/office/drawing/2014/main" id="{0D3888CE-4321-6287-FC6A-1B0596100372}"/>
              </a:ext>
            </a:extLst>
          </p:cNvPr>
          <p:cNvSpPr/>
          <p:nvPr/>
        </p:nvSpPr>
        <p:spPr>
          <a:xfrm>
            <a:off x="4814023" y="2595170"/>
            <a:ext cx="284751" cy="378331"/>
          </a:xfrm>
          <a:prstGeom prst="rect">
            <a:avLst/>
          </a:prstGeom>
        </p:spPr>
        <p:txBody>
          <a:bodyPr>
            <a:prstTxWarp prst="textPlain">
              <a:avLst/>
            </a:prstTxWarp>
          </a:bodyPr>
          <a:lstStyle/>
          <a:p>
            <a:pPr lvl="0" algn="ctr"/>
            <a:r>
              <a:rPr lang="en-US" b="1" i="0" dirty="0">
                <a:ln>
                  <a:noFill/>
                </a:ln>
                <a:solidFill>
                  <a:schemeClr val="lt1"/>
                </a:solidFill>
                <a:latin typeface="Inter"/>
              </a:rPr>
              <a:t>F</a:t>
            </a:r>
            <a:endParaRPr b="1" i="0" dirty="0">
              <a:ln>
                <a:noFill/>
              </a:ln>
              <a:solidFill>
                <a:schemeClr val="lt1"/>
              </a:solidFill>
              <a:latin typeface="Inter"/>
            </a:endParaRPr>
          </a:p>
        </p:txBody>
      </p:sp>
      <p:sp>
        <p:nvSpPr>
          <p:cNvPr id="14" name="Google Shape;446;p41">
            <a:extLst>
              <a:ext uri="{FF2B5EF4-FFF2-40B4-BE49-F238E27FC236}">
                <a16:creationId xmlns:a16="http://schemas.microsoft.com/office/drawing/2014/main" id="{72F4D620-8331-7E45-F84E-515218084527}"/>
              </a:ext>
            </a:extLst>
          </p:cNvPr>
          <p:cNvSpPr/>
          <p:nvPr/>
        </p:nvSpPr>
        <p:spPr>
          <a:xfrm>
            <a:off x="3929103" y="3520915"/>
            <a:ext cx="354399" cy="388739"/>
          </a:xfrm>
          <a:prstGeom prst="rect">
            <a:avLst/>
          </a:prstGeom>
        </p:spPr>
        <p:txBody>
          <a:bodyPr>
            <a:prstTxWarp prst="textPlain">
              <a:avLst/>
            </a:prstTxWarp>
          </a:bodyPr>
          <a:lstStyle/>
          <a:p>
            <a:pPr lvl="0" algn="ctr"/>
            <a:r>
              <a:rPr lang="en-US" b="1" dirty="0">
                <a:solidFill>
                  <a:schemeClr val="lt1"/>
                </a:solidFill>
                <a:latin typeface="Inter"/>
              </a:rPr>
              <a:t>U</a:t>
            </a:r>
            <a:endParaRPr b="1" i="0" dirty="0">
              <a:ln>
                <a:noFill/>
              </a:ln>
              <a:solidFill>
                <a:schemeClr val="lt1"/>
              </a:solidFill>
              <a:latin typeface="Inter"/>
            </a:endParaRPr>
          </a:p>
        </p:txBody>
      </p:sp>
      <p:sp>
        <p:nvSpPr>
          <p:cNvPr id="15" name="Google Shape;447;p41">
            <a:extLst>
              <a:ext uri="{FF2B5EF4-FFF2-40B4-BE49-F238E27FC236}">
                <a16:creationId xmlns:a16="http://schemas.microsoft.com/office/drawing/2014/main" id="{FB0DD210-F707-AE43-6E6E-47DA4E28A298}"/>
              </a:ext>
            </a:extLst>
          </p:cNvPr>
          <p:cNvSpPr/>
          <p:nvPr/>
        </p:nvSpPr>
        <p:spPr>
          <a:xfrm>
            <a:off x="4910299" y="3527420"/>
            <a:ext cx="310685" cy="378331"/>
          </a:xfrm>
          <a:prstGeom prst="rect">
            <a:avLst/>
          </a:prstGeom>
        </p:spPr>
        <p:txBody>
          <a:bodyPr>
            <a:prstTxWarp prst="textPlain">
              <a:avLst/>
            </a:prstTxWarp>
          </a:bodyPr>
          <a:lstStyle/>
          <a:p>
            <a:pPr lvl="0" algn="ctr"/>
            <a:r>
              <a:rPr lang="en-US" b="1" dirty="0">
                <a:solidFill>
                  <a:schemeClr val="lt1"/>
                </a:solidFill>
                <a:latin typeface="Inter"/>
              </a:rPr>
              <a:t>S</a:t>
            </a:r>
            <a:endParaRPr b="1" i="0" dirty="0">
              <a:ln>
                <a:noFill/>
              </a:ln>
              <a:solidFill>
                <a:schemeClr val="lt1"/>
              </a:solidFill>
              <a:latin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II. ANALYSIS TOOLS</a:t>
            </a:r>
            <a:endParaRPr dirty="0"/>
          </a:p>
        </p:txBody>
      </p:sp>
      <p:sp>
        <p:nvSpPr>
          <p:cNvPr id="150" name="Google Shape;150;p2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6" name="Google Shape;130;p20">
            <a:extLst>
              <a:ext uri="{FF2B5EF4-FFF2-40B4-BE49-F238E27FC236}">
                <a16:creationId xmlns:a16="http://schemas.microsoft.com/office/drawing/2014/main" id="{3038E550-8F43-E168-DF7B-662FE65E77A7}"/>
              </a:ext>
            </a:extLst>
          </p:cNvPr>
          <p:cNvSpPr txBox="1">
            <a:spLocks/>
          </p:cNvSpPr>
          <p:nvPr/>
        </p:nvSpPr>
        <p:spPr>
          <a:xfrm>
            <a:off x="8199019" y="667390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1"/>
                </a:solidFill>
                <a:latin typeface="Inter-Regular"/>
                <a:ea typeface="Inter-Regular"/>
                <a:cs typeface="Inter-Regular"/>
                <a:sym typeface="Inter-Regular"/>
              </a:defRPr>
            </a:lvl9pPr>
          </a:lstStyle>
          <a:p>
            <a:endParaRPr lang="en" dirty="0"/>
          </a:p>
        </p:txBody>
      </p:sp>
      <p:sp>
        <p:nvSpPr>
          <p:cNvPr id="24" name="Google Shape;127;p20">
            <a:extLst>
              <a:ext uri="{FF2B5EF4-FFF2-40B4-BE49-F238E27FC236}">
                <a16:creationId xmlns:a16="http://schemas.microsoft.com/office/drawing/2014/main" id="{E36A02D1-B24D-96F4-BAFC-D69A45F0A9A8}"/>
              </a:ext>
            </a:extLst>
          </p:cNvPr>
          <p:cNvSpPr txBox="1">
            <a:spLocks/>
          </p:cNvSpPr>
          <p:nvPr/>
        </p:nvSpPr>
        <p:spPr>
          <a:xfrm>
            <a:off x="679509" y="1846800"/>
            <a:ext cx="2443639" cy="206093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a:pPr>
            <a:r>
              <a:rPr lang="en-US" dirty="0">
                <a:solidFill>
                  <a:schemeClr val="accent1"/>
                </a:solidFill>
                <a:latin typeface="Inter-Regular"/>
                <a:ea typeface="Inter-Regular"/>
                <a:sym typeface="Inter-Regular"/>
              </a:rPr>
              <a:t>Jama Software</a:t>
            </a:r>
          </a:p>
          <a:p>
            <a:pPr>
              <a:spcBef>
                <a:spcPts val="600"/>
              </a:spcBef>
            </a:pPr>
            <a:r>
              <a:rPr lang="en-US" dirty="0"/>
              <a:t>Jama Software is a requirements management tool that helps teams define, track, and validate requirements throughout the product development process.</a:t>
            </a:r>
            <a:endParaRPr lang="en-US" b="1" dirty="0"/>
          </a:p>
        </p:txBody>
      </p:sp>
      <p:sp>
        <p:nvSpPr>
          <p:cNvPr id="25" name="Google Shape;128;p20">
            <a:extLst>
              <a:ext uri="{FF2B5EF4-FFF2-40B4-BE49-F238E27FC236}">
                <a16:creationId xmlns:a16="http://schemas.microsoft.com/office/drawing/2014/main" id="{A3BD7007-A5C8-A324-9707-3217112F8E59}"/>
              </a:ext>
            </a:extLst>
          </p:cNvPr>
          <p:cNvSpPr txBox="1">
            <a:spLocks/>
          </p:cNvSpPr>
          <p:nvPr/>
        </p:nvSpPr>
        <p:spPr>
          <a:xfrm>
            <a:off x="3350179" y="1846800"/>
            <a:ext cx="2443641" cy="303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startAt="2"/>
            </a:pPr>
            <a:r>
              <a:rPr lang="en-US" dirty="0">
                <a:solidFill>
                  <a:schemeClr val="accent1"/>
                </a:solidFill>
                <a:latin typeface="Inter-Regular"/>
                <a:ea typeface="Inter-Regular"/>
              </a:rPr>
              <a:t>Visure Requirements</a:t>
            </a:r>
          </a:p>
          <a:p>
            <a:pPr>
              <a:spcBef>
                <a:spcPts val="600"/>
              </a:spcBef>
            </a:pPr>
            <a:r>
              <a:rPr lang="en-US" dirty="0"/>
              <a:t>Visure Requirements is a requirements management tool that provides a collaborative platform for managing requirements throughout the product development process</a:t>
            </a:r>
            <a:endParaRPr lang="en-US" b="1" dirty="0"/>
          </a:p>
        </p:txBody>
      </p:sp>
      <p:sp>
        <p:nvSpPr>
          <p:cNvPr id="26" name="Google Shape;129;p20">
            <a:extLst>
              <a:ext uri="{FF2B5EF4-FFF2-40B4-BE49-F238E27FC236}">
                <a16:creationId xmlns:a16="http://schemas.microsoft.com/office/drawing/2014/main" id="{A17E850C-45D5-D71C-0E74-9C99D675F7A3}"/>
              </a:ext>
            </a:extLst>
          </p:cNvPr>
          <p:cNvSpPr txBox="1">
            <a:spLocks/>
          </p:cNvSpPr>
          <p:nvPr/>
        </p:nvSpPr>
        <p:spPr>
          <a:xfrm>
            <a:off x="6020851" y="1846800"/>
            <a:ext cx="2443640" cy="3030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Clr>
                <a:srgbClr val="00B0F0"/>
              </a:buClr>
              <a:buFont typeface="+mj-lt"/>
              <a:buAutoNum type="arabicPeriod" startAt="3"/>
            </a:pPr>
            <a:r>
              <a:rPr lang="en-US" dirty="0">
                <a:solidFill>
                  <a:schemeClr val="accent1"/>
                </a:solidFill>
                <a:latin typeface="Inter-Regular"/>
                <a:ea typeface="Inter-Regular"/>
              </a:rPr>
              <a:t> Zoho Projects</a:t>
            </a:r>
          </a:p>
          <a:p>
            <a:pPr>
              <a:spcBef>
                <a:spcPts val="600"/>
              </a:spcBef>
            </a:pPr>
            <a:r>
              <a:rPr lang="en-US" dirty="0"/>
              <a:t>Zoho Projects is a project management tool that helps teams plan, track, and collaborate on their projects</a:t>
            </a:r>
            <a:endParaRPr lang="en-US" b="1" dirty="0"/>
          </a:p>
          <a:p>
            <a:pPr>
              <a:spcBef>
                <a:spcPts val="600"/>
              </a:spcBef>
            </a:pPr>
            <a:endParaRPr lang="en-US" dirty="0"/>
          </a:p>
          <a:p>
            <a:pPr>
              <a:spcBef>
                <a:spcPts val="600"/>
              </a:spcBef>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a:spLocks noGrp="1"/>
          </p:cNvSpPr>
          <p:nvPr>
            <p:ph type="title"/>
          </p:nvPr>
        </p:nvSpPr>
        <p:spPr>
          <a:xfrm>
            <a:off x="1167059" y="415134"/>
            <a:ext cx="7068300" cy="1179078"/>
          </a:xfrm>
          <a:prstGeom prst="rect">
            <a:avLst/>
          </a:prstGeom>
        </p:spPr>
        <p:txBody>
          <a:bodyPr spcFirstLastPara="1" wrap="square" lIns="0" tIns="0" rIns="0" bIns="0" anchor="b" anchorCtr="0">
            <a:noAutofit/>
          </a:bodyPr>
          <a:lstStyle/>
          <a:p>
            <a:r>
              <a:rPr lang="en-US" dirty="0"/>
              <a:t>III. ACTIVITIES INVOLVED IN REQUIREMENT ANALYSIS</a:t>
            </a:r>
            <a:br>
              <a:rPr lang="en-US" dirty="0"/>
            </a:br>
            <a:endParaRPr dirty="0"/>
          </a:p>
        </p:txBody>
      </p:sp>
      <p:sp>
        <p:nvSpPr>
          <p:cNvPr id="396" name="Google Shape;396;p3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97" name="Google Shape;39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99" name="Google Shape;399;p39"/>
          <p:cNvGrpSpPr/>
          <p:nvPr/>
        </p:nvGrpSpPr>
        <p:grpSpPr>
          <a:xfrm>
            <a:off x="1786339" y="1703401"/>
            <a:ext cx="473400" cy="473400"/>
            <a:chOff x="1786339" y="1703401"/>
            <a:chExt cx="473400" cy="473400"/>
          </a:xfrm>
        </p:grpSpPr>
        <p:sp>
          <p:nvSpPr>
            <p:cNvPr id="400" name="Google Shape;400;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1</a:t>
              </a:r>
              <a:endParaRPr sz="600">
                <a:solidFill>
                  <a:schemeClr val="dk2"/>
                </a:solidFill>
                <a:latin typeface="Inter"/>
                <a:ea typeface="Inter"/>
                <a:cs typeface="Inter"/>
                <a:sym typeface="Inter"/>
              </a:endParaRPr>
            </a:p>
          </p:txBody>
        </p:sp>
      </p:grpSp>
      <p:grpSp>
        <p:nvGrpSpPr>
          <p:cNvPr id="402" name="Google Shape;402;p39"/>
          <p:cNvGrpSpPr/>
          <p:nvPr/>
        </p:nvGrpSpPr>
        <p:grpSpPr>
          <a:xfrm>
            <a:off x="3814414" y="1703401"/>
            <a:ext cx="473400" cy="473400"/>
            <a:chOff x="3814414" y="1703401"/>
            <a:chExt cx="473400" cy="473400"/>
          </a:xfrm>
        </p:grpSpPr>
        <p:sp>
          <p:nvSpPr>
            <p:cNvPr id="403" name="Google Shape;403;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3</a:t>
              </a:r>
              <a:endParaRPr sz="600">
                <a:solidFill>
                  <a:schemeClr val="dk2"/>
                </a:solidFill>
                <a:latin typeface="Inter"/>
                <a:ea typeface="Inter"/>
                <a:cs typeface="Inter"/>
                <a:sym typeface="Inter"/>
              </a:endParaRPr>
            </a:p>
          </p:txBody>
        </p:sp>
      </p:grpSp>
      <p:grpSp>
        <p:nvGrpSpPr>
          <p:cNvPr id="405" name="Google Shape;405;p39"/>
          <p:cNvGrpSpPr/>
          <p:nvPr/>
        </p:nvGrpSpPr>
        <p:grpSpPr>
          <a:xfrm>
            <a:off x="5842489" y="1703401"/>
            <a:ext cx="473400" cy="473400"/>
            <a:chOff x="5842489" y="1703401"/>
            <a:chExt cx="473400" cy="473400"/>
          </a:xfrm>
        </p:grpSpPr>
        <p:sp>
          <p:nvSpPr>
            <p:cNvPr id="406" name="Google Shape;406;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5</a:t>
              </a:r>
              <a:endParaRPr sz="600">
                <a:solidFill>
                  <a:schemeClr val="dk2"/>
                </a:solidFill>
                <a:latin typeface="Inter"/>
                <a:ea typeface="Inter"/>
                <a:cs typeface="Inter"/>
                <a:sym typeface="Inter"/>
              </a:endParaRPr>
            </a:p>
          </p:txBody>
        </p:sp>
      </p:grpSp>
      <p:grpSp>
        <p:nvGrpSpPr>
          <p:cNvPr id="408" name="Google Shape;408;p39"/>
          <p:cNvGrpSpPr/>
          <p:nvPr/>
        </p:nvGrpSpPr>
        <p:grpSpPr>
          <a:xfrm>
            <a:off x="6880814" y="3576300"/>
            <a:ext cx="473400" cy="473400"/>
            <a:chOff x="6880814" y="3576300"/>
            <a:chExt cx="473400" cy="473400"/>
          </a:xfrm>
        </p:grpSpPr>
        <p:sp>
          <p:nvSpPr>
            <p:cNvPr id="409" name="Google Shape;409;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0" name="Google Shape;410;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6</a:t>
              </a:r>
              <a:endParaRPr sz="600">
                <a:solidFill>
                  <a:schemeClr val="dk2"/>
                </a:solidFill>
                <a:latin typeface="Inter"/>
                <a:ea typeface="Inter"/>
                <a:cs typeface="Inter"/>
                <a:sym typeface="Inter"/>
              </a:endParaRPr>
            </a:p>
          </p:txBody>
        </p:sp>
      </p:grpSp>
      <p:grpSp>
        <p:nvGrpSpPr>
          <p:cNvPr id="411" name="Google Shape;411;p39"/>
          <p:cNvGrpSpPr/>
          <p:nvPr/>
        </p:nvGrpSpPr>
        <p:grpSpPr>
          <a:xfrm>
            <a:off x="4852739" y="3576300"/>
            <a:ext cx="473400" cy="473400"/>
            <a:chOff x="4852739" y="3576300"/>
            <a:chExt cx="473400" cy="473400"/>
          </a:xfrm>
        </p:grpSpPr>
        <p:sp>
          <p:nvSpPr>
            <p:cNvPr id="412" name="Google Shape;412;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3" name="Google Shape;413;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4</a:t>
              </a:r>
              <a:endParaRPr sz="600">
                <a:solidFill>
                  <a:schemeClr val="dk2"/>
                </a:solidFill>
                <a:latin typeface="Inter"/>
                <a:ea typeface="Inter"/>
                <a:cs typeface="Inter"/>
                <a:sym typeface="Inter"/>
              </a:endParaRPr>
            </a:p>
          </p:txBody>
        </p:sp>
      </p:grpSp>
      <p:grpSp>
        <p:nvGrpSpPr>
          <p:cNvPr id="414" name="Google Shape;414;p39"/>
          <p:cNvGrpSpPr/>
          <p:nvPr/>
        </p:nvGrpSpPr>
        <p:grpSpPr>
          <a:xfrm>
            <a:off x="2824664" y="3576300"/>
            <a:ext cx="473400" cy="473400"/>
            <a:chOff x="2824664" y="3576300"/>
            <a:chExt cx="473400" cy="473400"/>
          </a:xfrm>
        </p:grpSpPr>
        <p:sp>
          <p:nvSpPr>
            <p:cNvPr id="415" name="Google Shape;415;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6" name="Google Shape;416;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2</a:t>
              </a:r>
              <a:endParaRPr sz="600">
                <a:solidFill>
                  <a:schemeClr val="dk2"/>
                </a:solidFill>
                <a:latin typeface="Inter"/>
                <a:ea typeface="Inter"/>
                <a:cs typeface="Inter"/>
                <a:sym typeface="Inter"/>
              </a:endParaRPr>
            </a:p>
          </p:txBody>
        </p:sp>
      </p:grpSp>
      <p:sp>
        <p:nvSpPr>
          <p:cNvPr id="417" name="Google Shape;417;p39"/>
          <p:cNvSpPr txBox="1"/>
          <p:nvPr/>
        </p:nvSpPr>
        <p:spPr>
          <a:xfrm>
            <a:off x="1276350" y="1293200"/>
            <a:ext cx="1548314" cy="3963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dirty="0">
                <a:solidFill>
                  <a:schemeClr val="tx1"/>
                </a:solidFill>
                <a:latin typeface="Inter"/>
                <a:ea typeface="Inter"/>
                <a:cs typeface="Inter"/>
                <a:sym typeface="Inter"/>
              </a:rPr>
              <a:t>IDENTIFY CUSTOMER’S NEEDS</a:t>
            </a:r>
          </a:p>
        </p:txBody>
      </p:sp>
      <p:sp>
        <p:nvSpPr>
          <p:cNvPr id="418" name="Google Shape;418;p39"/>
          <p:cNvSpPr txBox="1"/>
          <p:nvPr/>
        </p:nvSpPr>
        <p:spPr>
          <a:xfrm>
            <a:off x="3309371" y="1275970"/>
            <a:ext cx="1483485" cy="3963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b="1" dirty="0">
                <a:solidFill>
                  <a:schemeClr val="tx1"/>
                </a:solidFill>
                <a:latin typeface="Inter"/>
                <a:ea typeface="Inter"/>
                <a:cs typeface="Inter"/>
                <a:sym typeface="Inter"/>
              </a:rPr>
              <a:t>PERFORM ECONOMIC AND TECNICAL ANALYSIS</a:t>
            </a:r>
          </a:p>
        </p:txBody>
      </p:sp>
      <p:sp>
        <p:nvSpPr>
          <p:cNvPr id="419" name="Google Shape;419;p39"/>
          <p:cNvSpPr txBox="1"/>
          <p:nvPr/>
        </p:nvSpPr>
        <p:spPr>
          <a:xfrm>
            <a:off x="5436010" y="1293200"/>
            <a:ext cx="1286400" cy="396300"/>
          </a:xfrm>
          <a:prstGeom prst="rect">
            <a:avLst/>
          </a:prstGeom>
          <a:noFill/>
          <a:ln>
            <a:noFill/>
          </a:ln>
        </p:spPr>
        <p:txBody>
          <a:bodyPr spcFirstLastPara="1" wrap="square" lIns="0" tIns="0" rIns="0" bIns="0" anchor="b" anchorCtr="0">
            <a:noAutofit/>
          </a:bodyPr>
          <a:lstStyle/>
          <a:p>
            <a:pPr algn="ctr"/>
            <a:r>
              <a:rPr lang="en-US" sz="900" b="1" dirty="0">
                <a:solidFill>
                  <a:schemeClr val="tx1"/>
                </a:solidFill>
                <a:latin typeface="Inter"/>
                <a:ea typeface="Inter"/>
                <a:sym typeface="Inter"/>
              </a:rPr>
              <a:t>ESTABLISH SCHEDULE AND CONTRAINTS</a:t>
            </a:r>
          </a:p>
        </p:txBody>
      </p:sp>
      <p:sp>
        <p:nvSpPr>
          <p:cNvPr id="420" name="Google Shape;420;p39"/>
          <p:cNvSpPr txBox="1"/>
          <p:nvPr/>
        </p:nvSpPr>
        <p:spPr>
          <a:xfrm>
            <a:off x="2418175" y="4063600"/>
            <a:ext cx="1286400" cy="346475"/>
          </a:xfrm>
          <a:prstGeom prst="rect">
            <a:avLst/>
          </a:prstGeom>
          <a:noFill/>
          <a:ln>
            <a:noFill/>
          </a:ln>
        </p:spPr>
        <p:txBody>
          <a:bodyPr spcFirstLastPara="1" wrap="square" lIns="0" tIns="0" rIns="0" bIns="0" anchor="t" anchorCtr="0">
            <a:noAutofit/>
          </a:bodyPr>
          <a:lstStyle/>
          <a:p>
            <a:pPr marL="0" lvl="0" indent="0" algn="ctr">
              <a:buFont typeface="Arial"/>
              <a:buNone/>
            </a:pPr>
            <a:r>
              <a:rPr lang="en-US" sz="900" b="1" dirty="0">
                <a:solidFill>
                  <a:schemeClr val="tx1"/>
                </a:solidFill>
                <a:latin typeface="Inter"/>
                <a:ea typeface="Inter"/>
                <a:sym typeface="Inter"/>
              </a:rPr>
              <a:t>EVALUATE SYSTEM FOR FEASIBILITY</a:t>
            </a:r>
          </a:p>
        </p:txBody>
      </p:sp>
      <p:sp>
        <p:nvSpPr>
          <p:cNvPr id="421" name="Google Shape;421;p39"/>
          <p:cNvSpPr txBox="1"/>
          <p:nvPr/>
        </p:nvSpPr>
        <p:spPr>
          <a:xfrm>
            <a:off x="4400550" y="4063600"/>
            <a:ext cx="1506335" cy="346475"/>
          </a:xfrm>
          <a:prstGeom prst="rect">
            <a:avLst/>
          </a:prstGeom>
          <a:noFill/>
          <a:ln>
            <a:noFill/>
          </a:ln>
        </p:spPr>
        <p:txBody>
          <a:bodyPr spcFirstLastPara="1" wrap="square" lIns="0" tIns="0" rIns="0" bIns="0" anchor="t" anchorCtr="0">
            <a:noAutofit/>
          </a:bodyPr>
          <a:lstStyle/>
          <a:p>
            <a:pPr algn="ctr"/>
            <a:r>
              <a:rPr lang="en-US" sz="900" b="1" dirty="0">
                <a:solidFill>
                  <a:schemeClr val="tx1"/>
                </a:solidFill>
                <a:latin typeface="Inter"/>
                <a:ea typeface="Inter"/>
                <a:sym typeface="Inter"/>
              </a:rPr>
              <a:t>ALLOCATE FUNCTIONS TO SYSTEM ELEMENTS</a:t>
            </a:r>
          </a:p>
        </p:txBody>
      </p:sp>
      <p:sp>
        <p:nvSpPr>
          <p:cNvPr id="422" name="Google Shape;422;p39"/>
          <p:cNvSpPr txBox="1"/>
          <p:nvPr/>
        </p:nvSpPr>
        <p:spPr>
          <a:xfrm>
            <a:off x="6474335" y="4063600"/>
            <a:ext cx="1286400" cy="346475"/>
          </a:xfrm>
          <a:prstGeom prst="rect">
            <a:avLst/>
          </a:prstGeom>
          <a:noFill/>
          <a:ln>
            <a:noFill/>
          </a:ln>
        </p:spPr>
        <p:txBody>
          <a:bodyPr spcFirstLastPara="1" wrap="square" lIns="0" tIns="0" rIns="0" bIns="0" anchor="t" anchorCtr="0">
            <a:noAutofit/>
          </a:bodyPr>
          <a:lstStyle/>
          <a:p>
            <a:pPr marL="0" lvl="0" indent="0" algn="ctr">
              <a:buFont typeface="Arial"/>
              <a:buNone/>
            </a:pPr>
            <a:r>
              <a:rPr lang="en-US" sz="900" b="1" dirty="0">
                <a:solidFill>
                  <a:schemeClr val="tx1"/>
                </a:solidFill>
                <a:latin typeface="Inter"/>
                <a:ea typeface="Inter"/>
                <a:sym typeface="Inter"/>
              </a:rPr>
              <a:t>CREATE SYSTEM DEFINITIONS</a:t>
            </a:r>
          </a:p>
        </p:txBody>
      </p:sp>
    </p:spTree>
    <p:extLst>
      <p:ext uri="{BB962C8B-B14F-4D97-AF65-F5344CB8AC3E}">
        <p14:creationId xmlns:p14="http://schemas.microsoft.com/office/powerpoint/2010/main" val="26769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3"/>
          <p:cNvSpPr txBox="1">
            <a:spLocks noGrp="1"/>
          </p:cNvSpPr>
          <p:nvPr>
            <p:ph type="title"/>
          </p:nvPr>
        </p:nvSpPr>
        <p:spPr>
          <a:xfrm>
            <a:off x="1037850" y="531962"/>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IV. PARTIES INVOLVE</a:t>
            </a:r>
            <a:endParaRPr dirty="0"/>
          </a:p>
        </p:txBody>
      </p:sp>
      <p:sp>
        <p:nvSpPr>
          <p:cNvPr id="493" name="Google Shape;493;p4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494" name="Google Shape;494;p43"/>
          <p:cNvGrpSpPr/>
          <p:nvPr/>
        </p:nvGrpSpPr>
        <p:grpSpPr>
          <a:xfrm>
            <a:off x="1083892" y="1413043"/>
            <a:ext cx="3608219" cy="3243853"/>
            <a:chOff x="3778727" y="4460423"/>
            <a:chExt cx="720160" cy="647437"/>
          </a:xfrm>
        </p:grpSpPr>
        <p:sp>
          <p:nvSpPr>
            <p:cNvPr id="495" name="Google Shape;495;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Inter"/>
                  <a:ea typeface="Inter"/>
                  <a:cs typeface="Inter"/>
                  <a:sym typeface="Inter"/>
                </a:rPr>
                <a:t>Home users</a:t>
              </a:r>
              <a:endParaRPr lang="en-US" sz="1200" b="1" i="0" u="none" strike="noStrike" cap="none" dirty="0">
                <a:solidFill>
                  <a:schemeClr val="lt1"/>
                </a:solidFill>
                <a:latin typeface="Inter"/>
                <a:ea typeface="Inter"/>
                <a:cs typeface="Inter"/>
                <a:sym typeface="Inter"/>
              </a:endParaRPr>
            </a:p>
          </p:txBody>
        </p:sp>
        <p:sp>
          <p:nvSpPr>
            <p:cNvPr id="496" name="Google Shape;496;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 admin</a:t>
              </a:r>
              <a:endParaRPr sz="1200" b="1" i="0" u="none" strike="noStrike" cap="none" dirty="0">
                <a:solidFill>
                  <a:schemeClr val="lt1"/>
                </a:solidFill>
                <a:latin typeface="Inter"/>
                <a:ea typeface="Inter"/>
                <a:cs typeface="Inter"/>
                <a:sym typeface="Inter"/>
              </a:endParaRPr>
            </a:p>
          </p:txBody>
        </p:sp>
        <p:sp>
          <p:nvSpPr>
            <p:cNvPr id="497" name="Google Shape;497;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algn="ctr">
                <a:buClr>
                  <a:schemeClr val="dk1"/>
                </a:buClr>
                <a:buSzPts val="1400"/>
              </a:pPr>
              <a:r>
                <a:rPr lang="en-US" sz="1200" b="1" dirty="0">
                  <a:solidFill>
                    <a:schemeClr val="lt1"/>
                  </a:solidFill>
                  <a:latin typeface="Inter"/>
                  <a:ea typeface="Inter"/>
                </a:rPr>
                <a:t>Charity organizations</a:t>
              </a:r>
              <a:endParaRPr sz="1200" b="1" dirty="0">
                <a:solidFill>
                  <a:schemeClr val="lt1"/>
                </a:solidFill>
                <a:latin typeface="Inter"/>
                <a:ea typeface="Inter"/>
                <a:sym typeface="Inter"/>
              </a:endParaRPr>
            </a:p>
          </p:txBody>
        </p:sp>
        <p:sp>
          <p:nvSpPr>
            <p:cNvPr id="498" name="Google Shape;498;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Restaurants</a:t>
              </a:r>
              <a:endParaRPr sz="1200" b="1" i="0" u="none" strike="noStrike" cap="none" dirty="0">
                <a:solidFill>
                  <a:schemeClr val="lt1"/>
                </a:solidFill>
                <a:latin typeface="Inter"/>
                <a:ea typeface="Inter"/>
                <a:cs typeface="Inter"/>
                <a:sym typeface="Inter"/>
              </a:endParaRPr>
            </a:p>
          </p:txBody>
        </p:sp>
        <p:sp>
          <p:nvSpPr>
            <p:cNvPr id="499" name="Google Shape;499;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Inter"/>
                  <a:ea typeface="Inter"/>
                  <a:cs typeface="Inter"/>
                  <a:sym typeface="Inter"/>
                </a:rPr>
                <a:t>Orphanages</a:t>
              </a:r>
              <a:endParaRPr lang="en-US" sz="1200" b="1" i="0" u="none" strike="noStrike" cap="none" dirty="0">
                <a:solidFill>
                  <a:schemeClr val="lt1"/>
                </a:solidFill>
                <a:latin typeface="Inter"/>
                <a:ea typeface="Inter"/>
                <a:cs typeface="Inter"/>
                <a:sym typeface="Inter"/>
              </a:endParaRPr>
            </a:p>
          </p:txBody>
        </p:sp>
        <p:sp>
          <p:nvSpPr>
            <p:cNvPr id="500" name="Google Shape;500;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Inter"/>
                  <a:ea typeface="Inter"/>
                  <a:cs typeface="Inter"/>
                  <a:sym typeface="Inter"/>
                </a:rPr>
                <a:t>market Sellers</a:t>
              </a:r>
              <a:endParaRPr sz="1200" b="1" i="0" u="none" strike="noStrike" cap="none" dirty="0">
                <a:solidFill>
                  <a:schemeClr val="lt1"/>
                </a:solidFill>
                <a:latin typeface="Inter"/>
                <a:ea typeface="Inter"/>
                <a:cs typeface="Inter"/>
                <a:sym typeface="Inter"/>
              </a:endParaRPr>
            </a:p>
          </p:txBody>
        </p:sp>
        <p:sp>
          <p:nvSpPr>
            <p:cNvPr id="501" name="Google Shape;501;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Inter"/>
                <a:ea typeface="Inter"/>
                <a:cs typeface="Inter"/>
                <a:sym typeface="Inter"/>
              </a:endParaRPr>
            </a:p>
          </p:txBody>
        </p:sp>
      </p:grpSp>
      <p:cxnSp>
        <p:nvCxnSpPr>
          <p:cNvPr id="502" name="Google Shape;502;p43"/>
          <p:cNvCxnSpPr/>
          <p:nvPr/>
        </p:nvCxnSpPr>
        <p:spPr>
          <a:xfrm>
            <a:off x="46121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03" name="Google Shape;503;p43"/>
          <p:cNvSpPr txBox="1"/>
          <p:nvPr/>
        </p:nvSpPr>
        <p:spPr>
          <a:xfrm>
            <a:off x="5795239" y="1553644"/>
            <a:ext cx="2861316" cy="344100"/>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0"/>
              </a:spcBef>
              <a:spcAft>
                <a:spcPts val="0"/>
              </a:spcAft>
              <a:buNone/>
            </a:pPr>
            <a:r>
              <a:rPr lang="en-US" sz="1000" dirty="0">
                <a:solidFill>
                  <a:schemeClr val="tx1"/>
                </a:solidFill>
                <a:latin typeface="Inter"/>
                <a:ea typeface="Inter"/>
                <a:cs typeface="Inter"/>
                <a:sym typeface="Inter"/>
              </a:rPr>
              <a:t>Charity organizations would be able to register into the system and purchase food from market sellers and restaurants at a cheaper price. </a:t>
            </a:r>
            <a:endParaRPr sz="1000" dirty="0">
              <a:solidFill>
                <a:schemeClr val="tx1"/>
              </a:solidFill>
              <a:latin typeface="Inter"/>
              <a:ea typeface="Inter"/>
              <a:cs typeface="Inter"/>
              <a:sym typeface="Inter"/>
            </a:endParaRPr>
          </a:p>
        </p:txBody>
      </p:sp>
      <p:cxnSp>
        <p:nvCxnSpPr>
          <p:cNvPr id="504" name="Google Shape;504;p43"/>
          <p:cNvCxnSpPr/>
          <p:nvPr/>
        </p:nvCxnSpPr>
        <p:spPr>
          <a:xfrm>
            <a:off x="44564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05" name="Google Shape;505;p43"/>
          <p:cNvSpPr txBox="1"/>
          <p:nvPr/>
        </p:nvSpPr>
        <p:spPr>
          <a:xfrm>
            <a:off x="5815834" y="2111462"/>
            <a:ext cx="2861316"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rPr>
              <a:t>Orphanages would play a similar role to charity organizations in the System.</a:t>
            </a:r>
            <a:endParaRPr lang="en-US" sz="1000" dirty="0">
              <a:solidFill>
                <a:schemeClr val="tx1"/>
              </a:solidFill>
              <a:latin typeface="Inter"/>
              <a:ea typeface="Inter"/>
              <a:sym typeface="Inter"/>
            </a:endParaRPr>
          </a:p>
        </p:txBody>
      </p:sp>
      <p:cxnSp>
        <p:nvCxnSpPr>
          <p:cNvPr id="506" name="Google Shape;506;p43"/>
          <p:cNvCxnSpPr/>
          <p:nvPr/>
        </p:nvCxnSpPr>
        <p:spPr>
          <a:xfrm>
            <a:off x="42352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07" name="Google Shape;507;p43"/>
          <p:cNvSpPr txBox="1"/>
          <p:nvPr/>
        </p:nvSpPr>
        <p:spPr>
          <a:xfrm>
            <a:off x="5815832" y="2701880"/>
            <a:ext cx="2786700" cy="289326"/>
          </a:xfrm>
          <a:prstGeom prst="rect">
            <a:avLst/>
          </a:prstGeom>
          <a:noFill/>
          <a:ln>
            <a:noFill/>
          </a:ln>
        </p:spPr>
        <p:txBody>
          <a:bodyPr spcFirstLastPara="1" wrap="square" lIns="0" tIns="0" rIns="0" bIns="0" anchor="ctr" anchorCtr="0">
            <a:noAutofit/>
          </a:bodyPr>
          <a:lstStyle/>
          <a:p>
            <a:r>
              <a:rPr lang="en-US" sz="1000" dirty="0">
                <a:solidFill>
                  <a:schemeClr val="tx1"/>
                </a:solidFill>
                <a:latin typeface="Inter"/>
                <a:ea typeface="Inter"/>
              </a:rPr>
              <a:t>Restaurant owners would be able to register their restaurants into the system and display the different meals they prepare along with their prices, name and location</a:t>
            </a:r>
            <a:endParaRPr sz="1000" dirty="0">
              <a:solidFill>
                <a:schemeClr val="tx1"/>
              </a:solidFill>
              <a:latin typeface="Inter"/>
              <a:ea typeface="Inter"/>
              <a:sym typeface="Inter"/>
            </a:endParaRPr>
          </a:p>
        </p:txBody>
      </p:sp>
      <p:cxnSp>
        <p:nvCxnSpPr>
          <p:cNvPr id="508" name="Google Shape;508;p43"/>
          <p:cNvCxnSpPr/>
          <p:nvPr/>
        </p:nvCxnSpPr>
        <p:spPr>
          <a:xfrm>
            <a:off x="40468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09" name="Google Shape;509;p43"/>
          <p:cNvSpPr txBox="1"/>
          <p:nvPr/>
        </p:nvSpPr>
        <p:spPr>
          <a:xfrm>
            <a:off x="5815832" y="3266727"/>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sym typeface="Inter"/>
              </a:rPr>
              <a:t>Market sellers would be able to register into the system and upload their food stocks at a cheaper price.</a:t>
            </a:r>
            <a:endParaRPr sz="1000" dirty="0">
              <a:solidFill>
                <a:schemeClr val="tx1"/>
              </a:solidFill>
              <a:latin typeface="Inter"/>
              <a:ea typeface="Inter"/>
              <a:sym typeface="Inter"/>
            </a:endParaRPr>
          </a:p>
        </p:txBody>
      </p:sp>
      <p:cxnSp>
        <p:nvCxnSpPr>
          <p:cNvPr id="510" name="Google Shape;510;p43"/>
          <p:cNvCxnSpPr/>
          <p:nvPr/>
        </p:nvCxnSpPr>
        <p:spPr>
          <a:xfrm>
            <a:off x="38419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11" name="Google Shape;511;p43"/>
          <p:cNvSpPr txBox="1"/>
          <p:nvPr/>
        </p:nvSpPr>
        <p:spPr>
          <a:xfrm>
            <a:off x="5815835" y="3858439"/>
            <a:ext cx="2861315"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cs typeface="Inter"/>
                <a:sym typeface="Inter"/>
              </a:rPr>
              <a:t>Home users would be able to register into the system and view the different food uploaded by restaurants, market sellers, charity organizations and orphanages.</a:t>
            </a:r>
            <a:endParaRPr sz="1000" dirty="0">
              <a:solidFill>
                <a:schemeClr val="tx1"/>
              </a:solidFill>
              <a:latin typeface="Inter"/>
              <a:ea typeface="Inter"/>
              <a:cs typeface="Inter"/>
              <a:sym typeface="Inter"/>
            </a:endParaRPr>
          </a:p>
        </p:txBody>
      </p:sp>
      <p:cxnSp>
        <p:nvCxnSpPr>
          <p:cNvPr id="512" name="Google Shape;512;p43"/>
          <p:cNvCxnSpPr/>
          <p:nvPr/>
        </p:nvCxnSpPr>
        <p:spPr>
          <a:xfrm>
            <a:off x="36289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13" name="Google Shape;513;p43"/>
          <p:cNvSpPr txBox="1"/>
          <p:nvPr/>
        </p:nvSpPr>
        <p:spPr>
          <a:xfrm>
            <a:off x="5815832" y="4425401"/>
            <a:ext cx="28261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000" dirty="0">
                <a:solidFill>
                  <a:schemeClr val="tx1"/>
                </a:solidFill>
                <a:latin typeface="Inter"/>
                <a:ea typeface="Inter"/>
                <a:cs typeface="Inter"/>
                <a:sym typeface="Inter"/>
              </a:rPr>
              <a:t>The admin is there to ensure that all activities in the system are running as required and all other compliances are perfect.</a:t>
            </a:r>
            <a:endParaRPr sz="1000" dirty="0">
              <a:solidFill>
                <a:schemeClr val="tx1"/>
              </a:solidFill>
              <a:latin typeface="Inter"/>
              <a:ea typeface="Inter"/>
              <a:cs typeface="Inter"/>
              <a:sym typeface="Inter"/>
            </a:endParaRPr>
          </a:p>
        </p:txBody>
      </p:sp>
    </p:spTree>
    <p:extLst>
      <p:ext uri="{BB962C8B-B14F-4D97-AF65-F5344CB8AC3E}">
        <p14:creationId xmlns:p14="http://schemas.microsoft.com/office/powerpoint/2010/main" val="1312301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a:buClr>
                <a:schemeClr val="dk1"/>
              </a:buClr>
              <a:buSzPts val="1100"/>
            </a:pPr>
            <a:r>
              <a:rPr lang="en-US" dirty="0"/>
              <a:t>V. CONCLUSION</a:t>
            </a:r>
          </a:p>
        </p:txBody>
      </p:sp>
      <p:sp>
        <p:nvSpPr>
          <p:cNvPr id="255" name="Google Shape;255;p29"/>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5" name="TextBox 14">
            <a:extLst>
              <a:ext uri="{FF2B5EF4-FFF2-40B4-BE49-F238E27FC236}">
                <a16:creationId xmlns:a16="http://schemas.microsoft.com/office/drawing/2014/main" id="{2CB149D3-9168-1EAB-8561-2AD2A85D4856}"/>
              </a:ext>
            </a:extLst>
          </p:cNvPr>
          <p:cNvSpPr txBox="1"/>
          <p:nvPr/>
        </p:nvSpPr>
        <p:spPr>
          <a:xfrm>
            <a:off x="1037850" y="1349787"/>
            <a:ext cx="7068300" cy="3046988"/>
          </a:xfrm>
          <a:prstGeom prst="rect">
            <a:avLst/>
          </a:prstGeom>
          <a:noFill/>
        </p:spPr>
        <p:txBody>
          <a:bodyPr wrap="square">
            <a:spAutoFit/>
          </a:bodyPr>
          <a:lstStyle/>
          <a:p>
            <a:pPr algn="just"/>
            <a:r>
              <a:rPr lang="en-US" sz="2400" dirty="0">
                <a:latin typeface="Inter" panose="020B0604020202020204" charset="0"/>
                <a:ea typeface="Inter" panose="020B0604020202020204" charset="0"/>
              </a:rPr>
              <a:t>This system’s aims to reduce food waste and help feed undernourished communities by allowing market sellers, restaurant owners, charity organizations and orphanages to register and upload their food stocks at a cheaper price. Users would be able to register and purchase food from these parties at all times through the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1037875" y="701749"/>
            <a:ext cx="7068300" cy="53055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dirty="0"/>
              <a:t>TABLE OF CONTENT</a:t>
            </a:r>
          </a:p>
        </p:txBody>
      </p:sp>
      <p:sp>
        <p:nvSpPr>
          <p:cNvPr id="64" name="Google Shape;64;p13"/>
          <p:cNvSpPr txBox="1">
            <a:spLocks noGrp="1"/>
          </p:cNvSpPr>
          <p:nvPr>
            <p:ph type="body" idx="1"/>
          </p:nvPr>
        </p:nvSpPr>
        <p:spPr>
          <a:xfrm>
            <a:off x="1037850" y="1442051"/>
            <a:ext cx="7068300" cy="3155400"/>
          </a:xfrm>
          <a:prstGeom prst="rect">
            <a:avLst/>
          </a:prstGeom>
        </p:spPr>
        <p:txBody>
          <a:bodyPr spcFirstLastPara="1" wrap="square" lIns="0" tIns="0" rIns="0" bIns="0" anchor="t" anchorCtr="0">
            <a:noAutofit/>
          </a:bodyPr>
          <a:lstStyle/>
          <a:p>
            <a:pPr indent="-457200">
              <a:buClr>
                <a:schemeClr val="dk1"/>
              </a:buClr>
              <a:buSzPts val="1100"/>
              <a:buFont typeface="+mj-lt"/>
              <a:buAutoNum type="arabicPeriod"/>
            </a:pPr>
            <a:r>
              <a:rPr lang="en-US" sz="2800" dirty="0"/>
              <a:t>REQUIREMENTS</a:t>
            </a:r>
          </a:p>
          <a:p>
            <a:pPr marL="514350" indent="-514350">
              <a:buClr>
                <a:schemeClr val="dk1"/>
              </a:buClr>
              <a:buSzPts val="1100"/>
              <a:buFont typeface="+mj-lt"/>
              <a:buAutoNum type="romanUcPeriod"/>
            </a:pPr>
            <a:r>
              <a:rPr lang="en-US" dirty="0"/>
              <a:t>INTRODUCTION AND TERMINOLOGIES</a:t>
            </a:r>
          </a:p>
          <a:p>
            <a:pPr marL="514350" indent="-514350">
              <a:buClr>
                <a:schemeClr val="dk1"/>
              </a:buClr>
              <a:buSzPts val="1100"/>
              <a:buFont typeface="+mj-lt"/>
              <a:buAutoNum type="romanUcPeriod"/>
            </a:pPr>
            <a:r>
              <a:rPr lang="en-US" dirty="0"/>
              <a:t>OVERALL DESCRIPTION</a:t>
            </a:r>
          </a:p>
          <a:p>
            <a:pPr marL="514350" indent="-514350">
              <a:buClr>
                <a:schemeClr val="dk1"/>
              </a:buClr>
              <a:buSzPts val="1100"/>
              <a:buFont typeface="+mj-lt"/>
              <a:buAutoNum type="romanUcPeriod"/>
            </a:pPr>
            <a:r>
              <a:rPr lang="en-US" dirty="0"/>
              <a:t>SYSTEM FEATURES</a:t>
            </a:r>
          </a:p>
          <a:p>
            <a:pPr marL="514350" indent="-514350">
              <a:buClr>
                <a:schemeClr val="dk1"/>
              </a:buClr>
              <a:buSzPts val="1100"/>
              <a:buFont typeface="+mj-lt"/>
              <a:buAutoNum type="romanUcPeriod"/>
            </a:pPr>
            <a:r>
              <a:rPr lang="en-US" dirty="0"/>
              <a:t>EXTERNAL INTERFACE REQUIREMENTS</a:t>
            </a:r>
          </a:p>
          <a:p>
            <a:pPr marL="514350" indent="-514350">
              <a:buClr>
                <a:schemeClr val="dk1"/>
              </a:buClr>
              <a:buSzPts val="1100"/>
              <a:buFont typeface="+mj-lt"/>
              <a:buAutoNum type="romanUcPeriod"/>
            </a:pPr>
            <a:r>
              <a:rPr lang="en-US" dirty="0"/>
              <a:t>METHODS OF COLLECTING SOFTWARE REQUIREMENTS</a:t>
            </a:r>
          </a:p>
          <a:p>
            <a:pPr marL="514350" indent="-514350">
              <a:buClr>
                <a:schemeClr val="dk1"/>
              </a:buClr>
              <a:buSzPts val="1100"/>
              <a:buFont typeface="+mj-lt"/>
              <a:buAutoNum type="romanUcPeriod"/>
            </a:pPr>
            <a:r>
              <a:rPr lang="en-US" dirty="0"/>
              <a:t>NON-FUNCTIONAL REQUIREMENTS</a:t>
            </a:r>
          </a:p>
          <a:p>
            <a:pPr marL="514350" lvl="0" indent="-514350" algn="l" rtl="0">
              <a:spcBef>
                <a:spcPts val="600"/>
              </a:spcBef>
              <a:spcAft>
                <a:spcPts val="0"/>
              </a:spcAft>
              <a:buClr>
                <a:schemeClr val="dk1"/>
              </a:buClr>
              <a:buSzPts val="1100"/>
              <a:buFont typeface="+mj-lt"/>
              <a:buAutoNum type="romanUcPeriod"/>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4"/>
          <p:cNvSpPr txBox="1">
            <a:spLocks noGrp="1"/>
          </p:cNvSpPr>
          <p:nvPr>
            <p:ph type="title"/>
          </p:nvPr>
        </p:nvSpPr>
        <p:spPr>
          <a:xfrm>
            <a:off x="1000380" y="223893"/>
            <a:ext cx="70683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TEAM MEMBERS</a:t>
            </a:r>
          </a:p>
        </p:txBody>
      </p:sp>
      <p:sp>
        <p:nvSpPr>
          <p:cNvPr id="519" name="Google Shape;519;p4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520" name="Google Shape;520;p44"/>
          <p:cNvPicPr preferRelativeResize="0"/>
          <p:nvPr/>
        </p:nvPicPr>
        <p:blipFill>
          <a:blip r:embed="rId3"/>
          <a:srcRect/>
          <a:stretch/>
        </p:blipFill>
        <p:spPr>
          <a:xfrm>
            <a:off x="1000380" y="862863"/>
            <a:ext cx="1416000" cy="1416000"/>
          </a:xfrm>
          <a:prstGeom prst="ellipse">
            <a:avLst/>
          </a:prstGeom>
          <a:noFill/>
          <a:ln>
            <a:noFill/>
          </a:ln>
        </p:spPr>
      </p:pic>
      <p:sp>
        <p:nvSpPr>
          <p:cNvPr id="521" name="Google Shape;521;p44"/>
          <p:cNvSpPr txBox="1"/>
          <p:nvPr/>
        </p:nvSpPr>
        <p:spPr>
          <a:xfrm>
            <a:off x="1000380" y="2453430"/>
            <a:ext cx="1416000" cy="3338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MBI ENOW</a:t>
            </a:r>
            <a:br>
              <a:rPr lang="en" b="1" dirty="0">
                <a:latin typeface="Inter"/>
                <a:ea typeface="Inter"/>
                <a:cs typeface="Inter"/>
                <a:sym typeface="Inter"/>
              </a:rPr>
            </a:br>
            <a:endParaRPr b="1" dirty="0">
              <a:latin typeface="Inter"/>
              <a:ea typeface="Inter"/>
              <a:cs typeface="Inter"/>
              <a:sym typeface="Inter"/>
            </a:endParaRPr>
          </a:p>
          <a:p>
            <a:pPr marL="0" lvl="0" indent="0" algn="ctr" rtl="0">
              <a:spcBef>
                <a:spcPts val="400"/>
              </a:spcBef>
              <a:spcAft>
                <a:spcPts val="400"/>
              </a:spcAft>
              <a:buNone/>
            </a:pPr>
            <a:endParaRPr b="1" dirty="0">
              <a:latin typeface="Inter"/>
              <a:ea typeface="Inter"/>
              <a:cs typeface="Inter"/>
              <a:sym typeface="Inter"/>
            </a:endParaRPr>
          </a:p>
        </p:txBody>
      </p:sp>
      <p:pic>
        <p:nvPicPr>
          <p:cNvPr id="522" name="Google Shape;522;p44"/>
          <p:cNvPicPr preferRelativeResize="0"/>
          <p:nvPr/>
        </p:nvPicPr>
        <p:blipFill>
          <a:blip r:embed="rId4"/>
          <a:srcRect t="1613" b="1613"/>
          <a:stretch/>
        </p:blipFill>
        <p:spPr>
          <a:xfrm>
            <a:off x="2365413" y="2949509"/>
            <a:ext cx="1416000" cy="1416000"/>
          </a:xfrm>
          <a:prstGeom prst="ellipse">
            <a:avLst/>
          </a:prstGeom>
          <a:noFill/>
          <a:ln>
            <a:noFill/>
          </a:ln>
        </p:spPr>
      </p:pic>
      <p:sp>
        <p:nvSpPr>
          <p:cNvPr id="523" name="Google Shape;523;p44"/>
          <p:cNvSpPr txBox="1"/>
          <p:nvPr/>
        </p:nvSpPr>
        <p:spPr>
          <a:xfrm>
            <a:off x="2297131" y="4524728"/>
            <a:ext cx="1552563" cy="33380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NGONG MARINUS</a:t>
            </a:r>
            <a:br>
              <a:rPr lang="en" dirty="0">
                <a:latin typeface="Inter"/>
                <a:ea typeface="Inter"/>
                <a:cs typeface="Inter"/>
                <a:sym typeface="Inter"/>
              </a:rPr>
            </a:br>
            <a:endParaRPr dirty="0">
              <a:latin typeface="Inter"/>
              <a:ea typeface="Inter"/>
              <a:cs typeface="Inter"/>
              <a:sym typeface="Inter"/>
            </a:endParaRPr>
          </a:p>
          <a:p>
            <a:pPr marL="0" lvl="0" indent="0" algn="ctr" rtl="0">
              <a:spcBef>
                <a:spcPts val="400"/>
              </a:spcBef>
              <a:spcAft>
                <a:spcPts val="400"/>
              </a:spcAft>
              <a:buNone/>
            </a:pPr>
            <a:endParaRPr dirty="0">
              <a:latin typeface="Inter"/>
              <a:ea typeface="Inter"/>
              <a:cs typeface="Inter"/>
              <a:sym typeface="Inter"/>
            </a:endParaRPr>
          </a:p>
        </p:txBody>
      </p:sp>
      <p:pic>
        <p:nvPicPr>
          <p:cNvPr id="524" name="Google Shape;524;p44"/>
          <p:cNvPicPr preferRelativeResize="0"/>
          <p:nvPr/>
        </p:nvPicPr>
        <p:blipFill>
          <a:blip r:embed="rId5"/>
          <a:srcRect l="5422" r="5422"/>
          <a:stretch/>
        </p:blipFill>
        <p:spPr>
          <a:xfrm>
            <a:off x="3683774" y="905626"/>
            <a:ext cx="1416000" cy="1416000"/>
          </a:xfrm>
          <a:prstGeom prst="ellipse">
            <a:avLst/>
          </a:prstGeom>
          <a:noFill/>
          <a:ln>
            <a:noFill/>
          </a:ln>
        </p:spPr>
      </p:pic>
      <p:sp>
        <p:nvSpPr>
          <p:cNvPr id="525" name="Google Shape;525;p44"/>
          <p:cNvSpPr txBox="1"/>
          <p:nvPr/>
        </p:nvSpPr>
        <p:spPr>
          <a:xfrm>
            <a:off x="3783802" y="2454644"/>
            <a:ext cx="1416000"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solidFill>
                  <a:schemeClr val="dk1"/>
                </a:solidFill>
                <a:latin typeface="Inter"/>
                <a:ea typeface="Inter"/>
                <a:cs typeface="Inter"/>
                <a:sym typeface="Inter"/>
              </a:rPr>
              <a:t>AYAMBA BLESS</a:t>
            </a:r>
            <a:endParaRPr dirty="0">
              <a:latin typeface="Inter"/>
              <a:ea typeface="Inter"/>
              <a:cs typeface="Inter"/>
              <a:sym typeface="Inter"/>
            </a:endParaRPr>
          </a:p>
        </p:txBody>
      </p:sp>
      <p:pic>
        <p:nvPicPr>
          <p:cNvPr id="526" name="Google Shape;526;p44"/>
          <p:cNvPicPr preferRelativeResize="0"/>
          <p:nvPr/>
        </p:nvPicPr>
        <p:blipFill>
          <a:blip r:embed="rId6"/>
          <a:srcRect l="12906" r="12906"/>
          <a:stretch/>
        </p:blipFill>
        <p:spPr>
          <a:xfrm>
            <a:off x="6567224" y="905626"/>
            <a:ext cx="1416000" cy="1416000"/>
          </a:xfrm>
          <a:prstGeom prst="ellipse">
            <a:avLst/>
          </a:prstGeom>
          <a:noFill/>
          <a:ln>
            <a:noFill/>
          </a:ln>
        </p:spPr>
      </p:pic>
      <p:sp>
        <p:nvSpPr>
          <p:cNvPr id="527" name="Google Shape;527;p44"/>
          <p:cNvSpPr txBox="1"/>
          <p:nvPr/>
        </p:nvSpPr>
        <p:spPr>
          <a:xfrm>
            <a:off x="6567224" y="2440765"/>
            <a:ext cx="1501456"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b="1" dirty="0">
                <a:latin typeface="Inter"/>
                <a:ea typeface="Inter"/>
                <a:cs typeface="Inter"/>
                <a:sym typeface="Inter"/>
              </a:rPr>
              <a:t>NDIBONG ENOW</a:t>
            </a:r>
            <a:endParaRPr b="1" dirty="0">
              <a:latin typeface="Inter"/>
              <a:ea typeface="Inter"/>
              <a:cs typeface="Inter"/>
              <a:sym typeface="Inter"/>
            </a:endParaRPr>
          </a:p>
        </p:txBody>
      </p:sp>
      <p:pic>
        <p:nvPicPr>
          <p:cNvPr id="6" name="Google Shape;522;p44">
            <a:extLst>
              <a:ext uri="{FF2B5EF4-FFF2-40B4-BE49-F238E27FC236}">
                <a16:creationId xmlns:a16="http://schemas.microsoft.com/office/drawing/2014/main" id="{5A417766-702A-882D-3051-B88009DF4342}"/>
              </a:ext>
            </a:extLst>
          </p:cNvPr>
          <p:cNvPicPr preferRelativeResize="0"/>
          <p:nvPr/>
        </p:nvPicPr>
        <p:blipFill>
          <a:blip r:embed="rId7"/>
          <a:srcRect l="1361" r="1361"/>
          <a:stretch/>
        </p:blipFill>
        <p:spPr>
          <a:xfrm>
            <a:off x="5344409" y="2949509"/>
            <a:ext cx="1416000" cy="1416000"/>
          </a:xfrm>
          <a:prstGeom prst="ellipse">
            <a:avLst/>
          </a:prstGeom>
          <a:noFill/>
          <a:ln>
            <a:noFill/>
          </a:ln>
        </p:spPr>
      </p:pic>
      <p:sp>
        <p:nvSpPr>
          <p:cNvPr id="7" name="Google Shape;523;p44">
            <a:extLst>
              <a:ext uri="{FF2B5EF4-FFF2-40B4-BE49-F238E27FC236}">
                <a16:creationId xmlns:a16="http://schemas.microsoft.com/office/drawing/2014/main" id="{8D5DD9E8-6FA8-F1F5-5CC0-092966182537}"/>
              </a:ext>
            </a:extLst>
          </p:cNvPr>
          <p:cNvSpPr txBox="1"/>
          <p:nvPr/>
        </p:nvSpPr>
        <p:spPr>
          <a:xfrm>
            <a:off x="5226565" y="4524728"/>
            <a:ext cx="1656467" cy="33258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latin typeface="Inter"/>
                <a:ea typeface="Inter"/>
                <a:cs typeface="Inter"/>
                <a:sym typeface="Inter"/>
              </a:rPr>
              <a:t>AMINJIA SIMPLICE</a:t>
            </a:r>
            <a:endParaRPr b="1" dirty="0">
              <a:latin typeface="Inter"/>
              <a:ea typeface="Inter"/>
              <a:cs typeface="Inter"/>
              <a:sym typeface="Inter"/>
            </a:endParaRPr>
          </a:p>
          <a:p>
            <a:pPr marL="0" lvl="0" indent="0" algn="ctr" rtl="0">
              <a:spcBef>
                <a:spcPts val="400"/>
              </a:spcBef>
              <a:spcAft>
                <a:spcPts val="400"/>
              </a:spcAft>
              <a:buNone/>
            </a:pPr>
            <a:endParaRPr b="1" dirty="0">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3">
            <a:alphaModFix/>
          </a:blip>
          <a:srcRect l="13033" t="15318" r="12788"/>
          <a:stretch/>
        </p:blipFill>
        <p:spPr>
          <a:xfrm>
            <a:off x="6146325" y="0"/>
            <a:ext cx="2997674" cy="5143498"/>
          </a:xfrm>
          <a:prstGeom prst="rect">
            <a:avLst/>
          </a:prstGeom>
          <a:noFill/>
          <a:ln>
            <a:noFill/>
          </a:ln>
        </p:spPr>
      </p:pic>
      <p:sp>
        <p:nvSpPr>
          <p:cNvPr id="324" name="Google Shape;324;p34"/>
          <p:cNvSpPr txBox="1">
            <a:spLocks noGrp="1"/>
          </p:cNvSpPr>
          <p:nvPr>
            <p:ph type="ctrTitle" idx="4294967295"/>
          </p:nvPr>
        </p:nvSpPr>
        <p:spPr>
          <a:xfrm>
            <a:off x="778001" y="2571749"/>
            <a:ext cx="510845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dirty="0"/>
              <a:t>Thanks </a:t>
            </a:r>
            <a:r>
              <a:rPr lang="en-US" sz="6800" dirty="0"/>
              <a:t>F</a:t>
            </a:r>
            <a:r>
              <a:rPr lang="en" sz="6800" dirty="0"/>
              <a:t>or Listening !!!</a:t>
            </a:r>
            <a:endParaRPr sz="6800" dirty="0"/>
          </a:p>
        </p:txBody>
      </p:sp>
      <p:sp>
        <p:nvSpPr>
          <p:cNvPr id="326" name="Google Shape;326;p3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4" name="Google Shape;64;p13"/>
          <p:cNvSpPr txBox="1">
            <a:spLocks noGrp="1"/>
          </p:cNvSpPr>
          <p:nvPr>
            <p:ph type="body" idx="1"/>
          </p:nvPr>
        </p:nvSpPr>
        <p:spPr>
          <a:xfrm>
            <a:off x="1037850" y="729670"/>
            <a:ext cx="7068300" cy="3693474"/>
          </a:xfrm>
          <a:prstGeom prst="rect">
            <a:avLst/>
          </a:prstGeom>
        </p:spPr>
        <p:txBody>
          <a:bodyPr spcFirstLastPara="1" wrap="square" lIns="0" tIns="0" rIns="0" bIns="0" anchor="t" anchorCtr="0">
            <a:noAutofit/>
          </a:bodyPr>
          <a:lstStyle/>
          <a:p>
            <a:pPr indent="-457200">
              <a:buClr>
                <a:schemeClr val="dk1"/>
              </a:buClr>
              <a:buSzPts val="1100"/>
              <a:buFont typeface="+mj-lt"/>
              <a:buAutoNum type="arabicPeriod" startAt="2"/>
            </a:pPr>
            <a:r>
              <a:rPr lang="en-US" sz="2400" dirty="0"/>
              <a:t>REQUIREMENTS ANALSYSIS</a:t>
            </a:r>
            <a:endParaRPr lang="en-US" sz="2800" dirty="0"/>
          </a:p>
          <a:p>
            <a:pPr marL="514350" indent="-514350">
              <a:buClr>
                <a:schemeClr val="dk1"/>
              </a:buClr>
              <a:buSzPts val="1100"/>
              <a:buFont typeface="+mj-lt"/>
              <a:buAutoNum type="romanUcPeriod"/>
            </a:pPr>
            <a:r>
              <a:rPr lang="en-US" dirty="0"/>
              <a:t>REQUIREMENT TYPES</a:t>
            </a:r>
          </a:p>
          <a:p>
            <a:pPr marL="514350" indent="-514350">
              <a:buClr>
                <a:schemeClr val="dk1"/>
              </a:buClr>
              <a:buSzPts val="1100"/>
              <a:buFont typeface="+mj-lt"/>
              <a:buAutoNum type="romanUcPeriod"/>
            </a:pPr>
            <a:r>
              <a:rPr lang="en-US" dirty="0"/>
              <a:t>ANALYSIS TOOLS</a:t>
            </a:r>
          </a:p>
          <a:p>
            <a:pPr marL="514350" indent="-514350">
              <a:buClr>
                <a:schemeClr val="dk1"/>
              </a:buClr>
              <a:buSzPts val="1100"/>
              <a:buFont typeface="+mj-lt"/>
              <a:buAutoNum type="romanUcPeriod"/>
            </a:pPr>
            <a:r>
              <a:rPr lang="en-US" dirty="0"/>
              <a:t>ACTIVITIES INVOLVED IN REQUIREMENT ANALYSIS</a:t>
            </a:r>
          </a:p>
          <a:p>
            <a:pPr marL="514350" indent="-514350">
              <a:buClr>
                <a:schemeClr val="dk1"/>
              </a:buClr>
              <a:buSzPts val="1100"/>
              <a:buFont typeface="+mj-lt"/>
              <a:buAutoNum type="romanUcPeriod"/>
            </a:pPr>
            <a:r>
              <a:rPr lang="en-US" dirty="0"/>
              <a:t>PARTIES INVOLVED</a:t>
            </a:r>
          </a:p>
          <a:p>
            <a:pPr marL="514350" indent="-514350">
              <a:buClr>
                <a:schemeClr val="dk1"/>
              </a:buClr>
              <a:buSzPts val="1100"/>
              <a:buFont typeface="+mj-lt"/>
              <a:buAutoNum type="romanUcPeriod"/>
            </a:pPr>
            <a:r>
              <a:rPr lang="en-US" dirty="0"/>
              <a:t>CONCLUSION</a:t>
            </a:r>
          </a:p>
          <a:p>
            <a:pPr marL="514350" lvl="0" indent="-514350" algn="l" rtl="0">
              <a:spcBef>
                <a:spcPts val="600"/>
              </a:spcBef>
              <a:spcAft>
                <a:spcPts val="0"/>
              </a:spcAft>
              <a:buClr>
                <a:schemeClr val="dk1"/>
              </a:buClr>
              <a:buSzPts val="1100"/>
              <a:buFont typeface="+mj-lt"/>
              <a:buAutoNum type="romanUcPeriod"/>
            </a:pPr>
            <a:endParaRPr dirty="0"/>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07338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1037825" y="2774327"/>
            <a:ext cx="7068300" cy="610500"/>
          </a:xfrm>
          <a:prstGeom prst="rect">
            <a:avLst/>
          </a:prstGeom>
        </p:spPr>
        <p:txBody>
          <a:bodyPr spcFirstLastPara="1" wrap="square" lIns="0" tIns="0" rIns="0" bIns="0" anchor="b" anchorCtr="0">
            <a:noAutofit/>
          </a:bodyPr>
          <a:lstStyle/>
          <a:p>
            <a:r>
              <a:rPr lang="en" dirty="0"/>
              <a:t>I.</a:t>
            </a:r>
            <a:r>
              <a:rPr lang="en-US" dirty="0"/>
              <a:t> INTRODUCTION AND TERMINOLOGIES</a:t>
            </a:r>
            <a:br>
              <a:rPr lang="en-US" dirty="0"/>
            </a:br>
            <a:endParaRPr dirty="0"/>
          </a:p>
        </p:txBody>
      </p:sp>
      <p:sp>
        <p:nvSpPr>
          <p:cNvPr id="80" name="Google Shape;80;p15"/>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with the first set of slides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1037874" y="1323599"/>
            <a:ext cx="7023560" cy="3273851"/>
          </a:xfrm>
          <a:prstGeom prst="rect">
            <a:avLst/>
          </a:prstGeom>
        </p:spPr>
        <p:txBody>
          <a:bodyPr spcFirstLastPara="1" wrap="square" lIns="0" tIns="0" rIns="0" bIns="0" anchor="t" anchorCtr="0">
            <a:noAutofit/>
          </a:bodyPr>
          <a:lstStyle/>
          <a:p>
            <a:pPr marL="571500" lvl="0" indent="-571500" algn="l" rtl="0">
              <a:spcBef>
                <a:spcPts val="600"/>
              </a:spcBef>
              <a:spcAft>
                <a:spcPts val="0"/>
              </a:spcAft>
              <a:buFont typeface="+mj-lt"/>
              <a:buAutoNum type="romanLcPeriod"/>
            </a:pPr>
            <a:r>
              <a:rPr lang="en-US" dirty="0"/>
              <a:t>INTRODUCTION</a:t>
            </a:r>
          </a:p>
          <a:p>
            <a:pPr marL="0" lvl="0" indent="0" algn="just" rtl="0">
              <a:spcBef>
                <a:spcPts val="600"/>
              </a:spcBef>
              <a:spcAft>
                <a:spcPts val="0"/>
              </a:spcAft>
              <a:buNone/>
            </a:pPr>
            <a:r>
              <a:rPr lang="en-US" dirty="0"/>
              <a:t>	</a:t>
            </a:r>
            <a:r>
              <a:rPr lang="en-US" sz="2400" dirty="0"/>
              <a:t>Food waste is a major issue that has significant economic, environmental, and social impacts. In order to address this issue, many organizations are turning to food wastage management system software to help them track and reduce food waste.</a:t>
            </a:r>
          </a:p>
        </p:txBody>
      </p:sp>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a:pPr>
            <a:r>
              <a:rPr lang="en-US" dirty="0"/>
              <a:t>PROBLEM STATEMENT</a:t>
            </a:r>
            <a:endParaRPr dirty="0"/>
          </a:p>
        </p:txBody>
      </p:sp>
      <p:sp>
        <p:nvSpPr>
          <p:cNvPr id="92" name="Google Shape;92;p17"/>
          <p:cNvSpPr txBox="1">
            <a:spLocks noGrp="1"/>
          </p:cNvSpPr>
          <p:nvPr>
            <p:ph type="body" idx="1"/>
          </p:nvPr>
        </p:nvSpPr>
        <p:spPr>
          <a:xfrm>
            <a:off x="1037875" y="1353948"/>
            <a:ext cx="6903490"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The challenge in addressing food waste is the lack of accurate data on the types and amounts of food being wasted. A food wastage management system software can help organizations collect and analyze data on food waste, providing them with the insights they need to reduce waste and improve their operations.</a:t>
            </a:r>
            <a:endParaRPr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2"/>
            </a:pPr>
            <a:r>
              <a:rPr lang="en-US" dirty="0"/>
              <a:t>PURPOSE</a:t>
            </a:r>
            <a:endParaRPr dirty="0"/>
          </a:p>
        </p:txBody>
      </p:sp>
      <p:sp>
        <p:nvSpPr>
          <p:cNvPr id="92" name="Google Shape;92;p17"/>
          <p:cNvSpPr txBox="1">
            <a:spLocks noGrp="1"/>
          </p:cNvSpPr>
          <p:nvPr>
            <p:ph type="body" idx="1"/>
          </p:nvPr>
        </p:nvSpPr>
        <p:spPr>
          <a:xfrm>
            <a:off x="1037875" y="1353948"/>
            <a:ext cx="6764342"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The purpose is to help organizations collect and analyze data on food waste in order to identify key waste reduction opportunities and take effective action to reduce waste.</a:t>
            </a:r>
            <a:endParaRPr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89064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p>
            <a:pPr marL="571500" lvl="0" indent="-571500" algn="l" rtl="0">
              <a:spcBef>
                <a:spcPts val="0"/>
              </a:spcBef>
              <a:spcAft>
                <a:spcPts val="0"/>
              </a:spcAft>
              <a:buFont typeface="+mj-lt"/>
              <a:buAutoNum type="arabicPeriod" startAt="3"/>
            </a:pPr>
            <a:r>
              <a:rPr lang="en-US" dirty="0"/>
              <a:t>SCOPE</a:t>
            </a:r>
            <a:endParaRPr dirty="0"/>
          </a:p>
        </p:txBody>
      </p:sp>
      <p:sp>
        <p:nvSpPr>
          <p:cNvPr id="92" name="Google Shape;92;p17"/>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t>	Researching and evaluating different food wastage management system software options</a:t>
            </a:r>
          </a:p>
          <a:p>
            <a:pPr marL="342900" lvl="0" indent="-342900" algn="just" rtl="0">
              <a:spcBef>
                <a:spcPts val="600"/>
              </a:spcBef>
              <a:spcAft>
                <a:spcPts val="0"/>
              </a:spcAft>
              <a:buFont typeface="Wingdings" panose="05000000000000000000" pitchFamily="2" charset="2"/>
              <a:buChar char="v"/>
            </a:pPr>
            <a:r>
              <a:rPr lang="en-US" sz="2000" dirty="0"/>
              <a:t>Implementing the chosen food wastage management system software</a:t>
            </a:r>
          </a:p>
          <a:p>
            <a:pPr marL="342900" lvl="0" indent="-342900" algn="just" rtl="0">
              <a:spcBef>
                <a:spcPts val="600"/>
              </a:spcBef>
              <a:spcAft>
                <a:spcPts val="0"/>
              </a:spcAft>
              <a:buFont typeface="Wingdings" panose="05000000000000000000" pitchFamily="2" charset="2"/>
              <a:buChar char="v"/>
            </a:pPr>
            <a:r>
              <a:rPr lang="en-US" sz="2000" dirty="0"/>
              <a:t>Collecting and analyzing data on food waste using the software</a:t>
            </a:r>
          </a:p>
          <a:p>
            <a:pPr marL="342900" lvl="0" indent="-342900" algn="just" rtl="0">
              <a:spcBef>
                <a:spcPts val="600"/>
              </a:spcBef>
              <a:spcAft>
                <a:spcPts val="0"/>
              </a:spcAft>
              <a:buFont typeface="Wingdings" panose="05000000000000000000" pitchFamily="2" charset="2"/>
              <a:buChar char="v"/>
            </a:pPr>
            <a:r>
              <a:rPr lang="en-US" sz="2000" dirty="0"/>
              <a:t>Identifying key waste reduction opportunities based on the data collected</a:t>
            </a:r>
            <a:endParaRPr sz="2000" dirty="0"/>
          </a:p>
        </p:txBody>
      </p:sp>
      <p:sp>
        <p:nvSpPr>
          <p:cNvPr id="93" name="Google Shape;93;p17"/>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89285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ctrTitle" idx="4294967295"/>
          </p:nvPr>
        </p:nvSpPr>
        <p:spPr>
          <a:xfrm>
            <a:off x="1037872" y="1042674"/>
            <a:ext cx="6555621" cy="721601"/>
          </a:xfrm>
          <a:prstGeom prst="rect">
            <a:avLst/>
          </a:prstGeom>
        </p:spPr>
        <p:txBody>
          <a:bodyPr spcFirstLastPara="1" wrap="square" lIns="0" tIns="0" rIns="0" bIns="0" anchor="b" anchorCtr="0">
            <a:noAutofit/>
          </a:bodyPr>
          <a:lstStyle/>
          <a:p>
            <a:pPr marL="571500" lvl="0" indent="-571500" algn="l" rtl="0">
              <a:spcBef>
                <a:spcPts val="0"/>
              </a:spcBef>
              <a:spcAft>
                <a:spcPts val="0"/>
              </a:spcAft>
              <a:buClr>
                <a:schemeClr val="bg1"/>
              </a:buClr>
              <a:buFont typeface="+mj-lt"/>
              <a:buAutoNum type="arabicPeriod"/>
            </a:pPr>
            <a:r>
              <a:rPr lang="en-US" dirty="0">
                <a:solidFill>
                  <a:schemeClr val="bg1"/>
                </a:solidFill>
              </a:rPr>
              <a:t>PRODUCT PERSPECTIVE</a:t>
            </a:r>
          </a:p>
        </p:txBody>
      </p:sp>
      <p:sp>
        <p:nvSpPr>
          <p:cNvPr id="99" name="Google Shape;99;p18"/>
          <p:cNvSpPr txBox="1">
            <a:spLocks noGrp="1"/>
          </p:cNvSpPr>
          <p:nvPr>
            <p:ph type="subTitle" idx="4294967295"/>
          </p:nvPr>
        </p:nvSpPr>
        <p:spPr>
          <a:xfrm>
            <a:off x="1037871" y="1888650"/>
            <a:ext cx="6555621" cy="1366200"/>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dirty="0">
                <a:solidFill>
                  <a:schemeClr val="bg1"/>
                </a:solidFill>
              </a:rPr>
              <a:t>	The proposed system is a web-based application designed to reduce or limit food wastage in a community. It would allow market sellers, restaurant owners, charity organizations, and orphanages to register and upload their surplus food stocks at a cheaper price</a:t>
            </a:r>
            <a:endParaRPr dirty="0">
              <a:solidFill>
                <a:schemeClr val="bg1"/>
              </a:solidFill>
            </a:endParaRPr>
          </a:p>
        </p:txBody>
      </p:sp>
      <p:sp>
        <p:nvSpPr>
          <p:cNvPr id="113" name="Google Shape;113;p18"/>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9</a:t>
            </a:fld>
            <a:endParaRPr>
              <a:solidFill>
                <a:schemeClr val="lt1"/>
              </a:solidFill>
            </a:endParaRPr>
          </a:p>
        </p:txBody>
      </p:sp>
      <p:sp>
        <p:nvSpPr>
          <p:cNvPr id="4" name="Google Shape;98;p18">
            <a:extLst>
              <a:ext uri="{FF2B5EF4-FFF2-40B4-BE49-F238E27FC236}">
                <a16:creationId xmlns:a16="http://schemas.microsoft.com/office/drawing/2014/main" id="{0AB6564C-29C2-DA53-8928-4B4EEBB14B17}"/>
              </a:ext>
            </a:extLst>
          </p:cNvPr>
          <p:cNvSpPr txBox="1">
            <a:spLocks/>
          </p:cNvSpPr>
          <p:nvPr/>
        </p:nvSpPr>
        <p:spPr>
          <a:xfrm>
            <a:off x="1037871" y="119028"/>
            <a:ext cx="6555621" cy="7216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1pPr>
            <a:lvl2pPr marR="0" lvl="1"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2pPr>
            <a:lvl3pPr marR="0" lvl="2"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3pPr>
            <a:lvl4pPr marR="0" lvl="3"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4pPr>
            <a:lvl5pPr marR="0" lvl="4"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5pPr>
            <a:lvl6pPr marR="0" lvl="5"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6pPr>
            <a:lvl7pPr marR="0" lvl="6"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7pPr>
            <a:lvl8pPr marR="0" lvl="7"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8pPr>
            <a:lvl9pPr marR="0" lvl="8" algn="l" rtl="0">
              <a:lnSpc>
                <a:spcPct val="90000"/>
              </a:lnSpc>
              <a:spcBef>
                <a:spcPts val="0"/>
              </a:spcBef>
              <a:spcAft>
                <a:spcPts val="0"/>
              </a:spcAft>
              <a:buClr>
                <a:schemeClr val="accent1"/>
              </a:buClr>
              <a:buSzPts val="3200"/>
              <a:buFont typeface="Inter-Regular"/>
              <a:buNone/>
              <a:defRPr sz="3200" b="0" i="0" u="none" strike="noStrike" cap="none">
                <a:solidFill>
                  <a:schemeClr val="accent1"/>
                </a:solidFill>
                <a:latin typeface="Inter-Regular"/>
                <a:ea typeface="Inter-Regular"/>
                <a:cs typeface="Inter-Regular"/>
                <a:sym typeface="Inter-Regular"/>
              </a:defRPr>
            </a:lvl9pPr>
          </a:lstStyle>
          <a:p>
            <a:pPr marL="571500" indent="-571500">
              <a:buClr>
                <a:schemeClr val="bg1"/>
              </a:buClr>
              <a:buFont typeface="+mj-lt"/>
              <a:buAutoNum type="romanUcPeriod" startAt="2"/>
            </a:pPr>
            <a:r>
              <a:rPr lang="en-US" dirty="0">
                <a:solidFill>
                  <a:schemeClr val="bg1"/>
                </a:solidFill>
              </a:rPr>
              <a:t>OVERALL DESCRIPTION</a:t>
            </a:r>
          </a:p>
        </p:txBody>
      </p:sp>
    </p:spTree>
  </p:cSld>
  <p:clrMapOvr>
    <a:masterClrMapping/>
  </p:clrMapOvr>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895</Words>
  <Application>Microsoft Office PowerPoint</Application>
  <PresentationFormat>On-screen Show (16:9)</PresentationFormat>
  <Paragraphs>144</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Roboto</vt:lpstr>
      <vt:lpstr>Inter-Regular</vt:lpstr>
      <vt:lpstr>Calibri</vt:lpstr>
      <vt:lpstr>Wingdings</vt:lpstr>
      <vt:lpstr>Inter</vt:lpstr>
      <vt:lpstr>Arial</vt:lpstr>
      <vt:lpstr>Joan template</vt:lpstr>
      <vt:lpstr>REQUIREMENT AND ANALYSIS OF A FOOD WASTE MANAGEMENT SYSTEM</vt:lpstr>
      <vt:lpstr>TABLE OF CONTENT</vt:lpstr>
      <vt:lpstr>PowerPoint Presentation</vt:lpstr>
      <vt:lpstr>I. INTRODUCTION AND TERMINOLOGIES </vt:lpstr>
      <vt:lpstr>PowerPoint Presentation</vt:lpstr>
      <vt:lpstr>PROBLEM STATEMENT</vt:lpstr>
      <vt:lpstr>PURPOSE</vt:lpstr>
      <vt:lpstr>SCOPE</vt:lpstr>
      <vt:lpstr>PRODUCT PERSPECTIVE</vt:lpstr>
      <vt:lpstr>PRODUCT FUNCTIONS</vt:lpstr>
      <vt:lpstr>PowerPoint Presentation</vt:lpstr>
      <vt:lpstr>IV. EXTERNAL INTERFACE REQUIREMENTS</vt:lpstr>
      <vt:lpstr>V. METHODS OF COLLECTING SOFTWARE REQUIREMENTS</vt:lpstr>
      <vt:lpstr>II. REQUIREMENT ANALYSIS </vt:lpstr>
      <vt:lpstr>I. REQUIREMENT TYPES</vt:lpstr>
      <vt:lpstr>II. ANALYSIS TOOLS</vt:lpstr>
      <vt:lpstr>III. ACTIVITIES INVOLVED IN REQUIREMENT ANALYSIS </vt:lpstr>
      <vt:lpstr>IV. PARTIES INVOLVE</vt:lpstr>
      <vt:lpstr>V. CONCLUSION</vt:lpstr>
      <vt:lpstr>TEAM MEMBERS</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 AND ANALYSIS OF A FOOD WASTE MANAGEMENT SYSTEM</dc:title>
  <cp:lastModifiedBy>mbi enow</cp:lastModifiedBy>
  <cp:revision>11</cp:revision>
  <dcterms:modified xsi:type="dcterms:W3CDTF">2023-04-14T19:44:47Z</dcterms:modified>
</cp:coreProperties>
</file>